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548640" y="1920240"/>
            <a:ext cx="457200" cy="28575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548640" y="2148840"/>
            <a:ext cx="11094720" cy="11887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4000" dirty="0">
                <a:solidFill>
                  <a:srgbClr val="16181C"/>
                </a:solidFill>
                <a:latin typeface="Georgia"/>
              </a:rPr>
              <a:t>Succession review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48640" y="3383280"/>
            <a:ext cx="1109472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400" dirty="0">
                <a:solidFill>
                  <a:srgbClr val="5A5F66"/>
                </a:solidFill>
                <a:latin typeface="Calibri"/>
              </a:rPr>
              <a:t>Sample data · 37 critical roles as of 2026-09-22</a:t>
            </a:r>
          </a:p>
        </p:txBody>
      </p:sp>
      <p:sp>
        <p:nvSpPr>
          <p:cNvPr id="5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48640" y="6355080"/>
            <a:ext cx="11094720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Succession review ·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1 of 37 critical roles have no ready-now successor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48640" y="1170432"/>
            <a:ext cx="1109472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100" dirty="0">
                <a:solidFill>
                  <a:srgbClr val="5A5F66"/>
                </a:solidFill>
                <a:latin typeface="Calibri"/>
              </a:rPr>
              <a:t>Across 572 people, 37 critical roles.</a:t>
            </a:r>
          </a:p>
        </p:txBody>
      </p:sp>
      <p:sp>
        <p:nvSpPr>
          <p:cNvPr id="5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6" name="Text 6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2</a:t>
            </a:r>
          </a:p>
        </p:txBody>
      </p:sp>
      <p:sp>
        <p:nvSpPr>
          <p:cNvPr id="8" name="Tile rule"/>
          <p:cNvSpPr/>
          <p:nvPr/>
        </p:nvSpPr>
        <p:spPr>
          <a:xfrm>
            <a:off x="548640" y="1874520"/>
            <a:ext cx="2567940" cy="1905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9" name="Text 9"/>
          <p:cNvSpPr txBox="1"/>
          <p:nvPr/>
        </p:nvSpPr>
        <p:spPr>
          <a:xfrm>
            <a:off x="548640" y="2039112"/>
            <a:ext cx="2567940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4400" dirty="0">
                <a:solidFill>
                  <a:srgbClr val="16181C"/>
                </a:solidFill>
                <a:latin typeface="Georgia"/>
              </a:rPr>
              <a:t>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48640" y="3017520"/>
            <a:ext cx="256794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critical roles with no ready-now successor</a:t>
            </a:r>
          </a:p>
        </p:txBody>
      </p:sp>
      <p:sp>
        <p:nvSpPr>
          <p:cNvPr id="11" name="Tile rule"/>
          <p:cNvSpPr/>
          <p:nvPr/>
        </p:nvSpPr>
        <p:spPr>
          <a:xfrm>
            <a:off x="3390900" y="1874520"/>
            <a:ext cx="2567940" cy="1905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2" name="Text 12"/>
          <p:cNvSpPr txBox="1"/>
          <p:nvPr/>
        </p:nvSpPr>
        <p:spPr>
          <a:xfrm>
            <a:off x="3390900" y="2039112"/>
            <a:ext cx="2567940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4400" dirty="0">
                <a:solidFill>
                  <a:srgbClr val="16181C"/>
                </a:solidFill>
                <a:latin typeface="Georgia"/>
              </a:rPr>
              <a:t>1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3390900" y="3017520"/>
            <a:ext cx="256794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of those, regulatory-critical</a:t>
            </a:r>
          </a:p>
        </p:txBody>
      </p:sp>
      <p:sp>
        <p:nvSpPr>
          <p:cNvPr id="14" name="Tile rule"/>
          <p:cNvSpPr/>
          <p:nvPr/>
        </p:nvSpPr>
        <p:spPr>
          <a:xfrm>
            <a:off x="6233160" y="1874520"/>
            <a:ext cx="2567940" cy="1905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6233160" y="2039112"/>
            <a:ext cx="2567940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4400" dirty="0">
                <a:solidFill>
                  <a:srgbClr val="16181C"/>
                </a:solidFill>
                <a:latin typeface="Georgia"/>
              </a:rPr>
              <a:t>5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233160" y="3017520"/>
            <a:ext cx="256794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resting on a single ready-now name</a:t>
            </a:r>
          </a:p>
        </p:txBody>
      </p:sp>
      <p:sp>
        <p:nvSpPr>
          <p:cNvPr id="17" name="Tile rule"/>
          <p:cNvSpPr/>
          <p:nvPr/>
        </p:nvSpPr>
        <p:spPr>
          <a:xfrm>
            <a:off x="9075420" y="1874520"/>
            <a:ext cx="2567940" cy="1905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8" name="Text 18"/>
          <p:cNvSpPr txBox="1"/>
          <p:nvPr/>
        </p:nvSpPr>
        <p:spPr>
          <a:xfrm>
            <a:off x="9075420" y="2039112"/>
            <a:ext cx="2567940" cy="868680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4400" dirty="0">
                <a:solidFill>
                  <a:srgbClr val="16181C"/>
                </a:solidFill>
                <a:latin typeface="Georgia"/>
              </a:rPr>
              <a:t>15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9075420" y="3017520"/>
            <a:ext cx="2567940" cy="4572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ready-now successor at high flight risk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Succession review ·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1 critical roles have no ready-now successor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3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268224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Critical role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3322320" y="1600200"/>
            <a:ext cx="268224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Incumbent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6096000" y="1600200"/>
            <a:ext cx="268224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Division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869680" y="1600200"/>
            <a:ext cx="268224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Regulatory-critical</a:t>
            </a:r>
          </a:p>
        </p:txBody>
      </p:sp>
      <p:sp>
        <p:nvSpPr>
          <p:cNvPr id="11" name="Rule"/>
          <p:cNvSpPr/>
          <p:nvPr/>
        </p:nvSpPr>
        <p:spPr>
          <a:xfrm>
            <a:off x="548640" y="194843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2" name="Text 12"/>
          <p:cNvSpPr txBox="1"/>
          <p:nvPr/>
        </p:nvSpPr>
        <p:spPr>
          <a:xfrm>
            <a:off x="548640" y="1967484"/>
            <a:ext cx="268224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Qualified Person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3322320" y="1967484"/>
            <a:ext cx="268224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Samarth Ram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6096000" y="1967484"/>
            <a:ext cx="268224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Quality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869680" y="1967484"/>
            <a:ext cx="268224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Yes</a:t>
            </a:r>
          </a:p>
        </p:txBody>
      </p:sp>
      <p:sp>
        <p:nvSpPr>
          <p:cNvPr id="16" name="Rule"/>
          <p:cNvSpPr/>
          <p:nvPr/>
        </p:nvSpPr>
        <p:spPr>
          <a:xfrm>
            <a:off x="548640" y="229666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Succession review ·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Head of Marketing, Pune has the deepest bench, with 5 ready now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4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Qualified Person</a:t>
            </a:r>
          </a:p>
        </p:txBody>
      </p:sp>
      <p:sp>
        <p:nvSpPr>
          <p:cNvPr id="8" name="Track"/>
          <p:cNvSpPr/>
          <p:nvPr/>
        </p:nvSpPr>
        <p:spPr>
          <a:xfrm>
            <a:off x="3877056" y="171157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9" name="Text 9"/>
          <p:cNvSpPr txBox="1"/>
          <p:nvPr/>
        </p:nvSpPr>
        <p:spPr>
          <a:xfrm>
            <a:off x="9952939" y="160020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9B2C22"/>
                </a:solidFill>
                <a:latin typeface="Calibri"/>
              </a:rPr>
              <a:t>0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48640" y="1984248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Chief Executive Officer</a:t>
            </a:r>
          </a:p>
        </p:txBody>
      </p:sp>
      <p:sp>
        <p:nvSpPr>
          <p:cNvPr id="11" name="Track"/>
          <p:cNvSpPr/>
          <p:nvPr/>
        </p:nvSpPr>
        <p:spPr>
          <a:xfrm>
            <a:off x="3877056" y="2095622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2" name="Chief Executive Officer"/>
          <p:cNvSpPr/>
          <p:nvPr/>
        </p:nvSpPr>
        <p:spPr>
          <a:xfrm>
            <a:off x="3877056" y="2095622"/>
            <a:ext cx="2969362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9952939" y="1984248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48640" y="2368296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Head of Supply Chain</a:t>
            </a:r>
          </a:p>
        </p:txBody>
      </p:sp>
      <p:sp>
        <p:nvSpPr>
          <p:cNvPr id="15" name="Track"/>
          <p:cNvSpPr/>
          <p:nvPr/>
        </p:nvSpPr>
        <p:spPr>
          <a:xfrm>
            <a:off x="3877056" y="2479670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6" name="Head of Supply Chain"/>
          <p:cNvSpPr/>
          <p:nvPr/>
        </p:nvSpPr>
        <p:spPr>
          <a:xfrm>
            <a:off x="3877056" y="2479670"/>
            <a:ext cx="2969362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7" name="Text 17"/>
          <p:cNvSpPr txBox="1"/>
          <p:nvPr/>
        </p:nvSpPr>
        <p:spPr>
          <a:xfrm>
            <a:off x="9952939" y="2368296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2752344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Associate Director, IP &amp; Patents</a:t>
            </a:r>
          </a:p>
        </p:txBody>
      </p:sp>
      <p:sp>
        <p:nvSpPr>
          <p:cNvPr id="19" name="Track"/>
          <p:cNvSpPr/>
          <p:nvPr/>
        </p:nvSpPr>
        <p:spPr>
          <a:xfrm>
            <a:off x="3877056" y="2863718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0" name="Associate Director, IP &amp; Patents"/>
          <p:cNvSpPr/>
          <p:nvPr/>
        </p:nvSpPr>
        <p:spPr>
          <a:xfrm>
            <a:off x="3877056" y="2863718"/>
            <a:ext cx="2969362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1" name="Text 21"/>
          <p:cNvSpPr txBox="1"/>
          <p:nvPr/>
        </p:nvSpPr>
        <p:spPr>
          <a:xfrm>
            <a:off x="9952939" y="2752344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548640" y="3136392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Head of Formulation, Baddi</a:t>
            </a:r>
          </a:p>
        </p:txBody>
      </p:sp>
      <p:sp>
        <p:nvSpPr>
          <p:cNvPr id="23" name="Track"/>
          <p:cNvSpPr/>
          <p:nvPr/>
        </p:nvSpPr>
        <p:spPr>
          <a:xfrm>
            <a:off x="3877056" y="3247766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4" name="Head of Formulation, Baddi"/>
          <p:cNvSpPr/>
          <p:nvPr/>
        </p:nvSpPr>
        <p:spPr>
          <a:xfrm>
            <a:off x="3877056" y="3247766"/>
            <a:ext cx="2969362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5" name="Text 25"/>
          <p:cNvSpPr txBox="1"/>
          <p:nvPr/>
        </p:nvSpPr>
        <p:spPr>
          <a:xfrm>
            <a:off x="9952939" y="3136392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548640" y="352044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Head of Planning, Hyderabad</a:t>
            </a:r>
          </a:p>
        </p:txBody>
      </p:sp>
      <p:sp>
        <p:nvSpPr>
          <p:cNvPr id="27" name="Track"/>
          <p:cNvSpPr/>
          <p:nvPr/>
        </p:nvSpPr>
        <p:spPr>
          <a:xfrm>
            <a:off x="3877056" y="363181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8" name="Head of Planning, Hyderabad"/>
          <p:cNvSpPr/>
          <p:nvPr/>
        </p:nvSpPr>
        <p:spPr>
          <a:xfrm>
            <a:off x="3877056" y="3631814"/>
            <a:ext cx="2969362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9" name="Text 29"/>
          <p:cNvSpPr txBox="1"/>
          <p:nvPr/>
        </p:nvSpPr>
        <p:spPr>
          <a:xfrm>
            <a:off x="9952939" y="352044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548640" y="3904488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Head of Clinical</a:t>
            </a:r>
          </a:p>
        </p:txBody>
      </p:sp>
      <p:sp>
        <p:nvSpPr>
          <p:cNvPr id="31" name="Track"/>
          <p:cNvSpPr/>
          <p:nvPr/>
        </p:nvSpPr>
        <p:spPr>
          <a:xfrm>
            <a:off x="3877056" y="4015862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32" name="Head of Clinical"/>
          <p:cNvSpPr/>
          <p:nvPr/>
        </p:nvSpPr>
        <p:spPr>
          <a:xfrm>
            <a:off x="3877056" y="4015862"/>
            <a:ext cx="593872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3" name="Text 33"/>
          <p:cNvSpPr txBox="1"/>
          <p:nvPr/>
        </p:nvSpPr>
        <p:spPr>
          <a:xfrm>
            <a:off x="9952939" y="3904488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548640" y="4288536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Head of Commercial</a:t>
            </a:r>
          </a:p>
        </p:txBody>
      </p:sp>
      <p:sp>
        <p:nvSpPr>
          <p:cNvPr id="35" name="Track"/>
          <p:cNvSpPr/>
          <p:nvPr/>
        </p:nvSpPr>
        <p:spPr>
          <a:xfrm>
            <a:off x="3877056" y="4399910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36" name="Head of Commercial"/>
          <p:cNvSpPr/>
          <p:nvPr/>
        </p:nvSpPr>
        <p:spPr>
          <a:xfrm>
            <a:off x="3877056" y="4399910"/>
            <a:ext cx="593872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37" name="Text 37"/>
          <p:cNvSpPr txBox="1"/>
          <p:nvPr/>
        </p:nvSpPr>
        <p:spPr>
          <a:xfrm>
            <a:off x="9952939" y="4288536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38" name="Text 38"/>
          <p:cNvSpPr txBox="1"/>
          <p:nvPr/>
        </p:nvSpPr>
        <p:spPr>
          <a:xfrm>
            <a:off x="548640" y="4672584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Head of Corporate</a:t>
            </a:r>
          </a:p>
        </p:txBody>
      </p:sp>
      <p:sp>
        <p:nvSpPr>
          <p:cNvPr id="39" name="Track"/>
          <p:cNvSpPr/>
          <p:nvPr/>
        </p:nvSpPr>
        <p:spPr>
          <a:xfrm>
            <a:off x="3877056" y="4783958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40" name="Head of Corporate"/>
          <p:cNvSpPr/>
          <p:nvPr/>
        </p:nvSpPr>
        <p:spPr>
          <a:xfrm>
            <a:off x="3877056" y="4783958"/>
            <a:ext cx="593872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41" name="Text 41"/>
          <p:cNvSpPr txBox="1"/>
          <p:nvPr/>
        </p:nvSpPr>
        <p:spPr>
          <a:xfrm>
            <a:off x="9952939" y="4672584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42" name="Text 42"/>
          <p:cNvSpPr txBox="1"/>
          <p:nvPr/>
        </p:nvSpPr>
        <p:spPr>
          <a:xfrm>
            <a:off x="548640" y="5056632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Head of Quality</a:t>
            </a:r>
          </a:p>
        </p:txBody>
      </p:sp>
      <p:sp>
        <p:nvSpPr>
          <p:cNvPr id="43" name="Track"/>
          <p:cNvSpPr/>
          <p:nvPr/>
        </p:nvSpPr>
        <p:spPr>
          <a:xfrm>
            <a:off x="3877056" y="5168006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44" name="Head of Quality"/>
          <p:cNvSpPr/>
          <p:nvPr/>
        </p:nvSpPr>
        <p:spPr>
          <a:xfrm>
            <a:off x="3877056" y="5168006"/>
            <a:ext cx="593872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45" name="Text 45"/>
          <p:cNvSpPr txBox="1"/>
          <p:nvPr/>
        </p:nvSpPr>
        <p:spPr>
          <a:xfrm>
            <a:off x="9952939" y="5056632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46" name="Text 46"/>
          <p:cNvSpPr txBox="1"/>
          <p:nvPr/>
        </p:nvSpPr>
        <p:spPr>
          <a:xfrm>
            <a:off x="548640" y="544068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Medical Affairs Lead</a:t>
            </a:r>
          </a:p>
        </p:txBody>
      </p:sp>
      <p:sp>
        <p:nvSpPr>
          <p:cNvPr id="47" name="Track"/>
          <p:cNvSpPr/>
          <p:nvPr/>
        </p:nvSpPr>
        <p:spPr>
          <a:xfrm>
            <a:off x="3877056" y="555205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48" name="Medical Affairs Lead"/>
          <p:cNvSpPr/>
          <p:nvPr/>
        </p:nvSpPr>
        <p:spPr>
          <a:xfrm>
            <a:off x="3877056" y="5552054"/>
            <a:ext cx="593872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49" name="Text 49"/>
          <p:cNvSpPr txBox="1"/>
          <p:nvPr/>
        </p:nvSpPr>
        <p:spPr>
          <a:xfrm>
            <a:off x="9952939" y="544068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50" name="Text 50"/>
          <p:cNvSpPr txBox="1"/>
          <p:nvPr/>
        </p:nvSpPr>
        <p:spPr>
          <a:xfrm>
            <a:off x="548640" y="5971032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Ready-now successors per critical role. Red: none. 26 more in the workbook.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Succession review ·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Rajeshri Barad is a ready-now successor for 4 critical roles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5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Name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4246880" y="160020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Ready now for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7945120" y="160020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Roles</a:t>
            </a:r>
          </a:p>
        </p:txBody>
      </p:sp>
      <p:sp>
        <p:nvSpPr>
          <p:cNvPr id="10" name="Rule"/>
          <p:cNvSpPr/>
          <p:nvPr/>
        </p:nvSpPr>
        <p:spPr>
          <a:xfrm>
            <a:off x="548640" y="194843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548640" y="196748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Rajeshri Barad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246880" y="196748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4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945120" y="196748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Corporate, Head of Fina…</a:t>
            </a:r>
          </a:p>
        </p:txBody>
      </p:sp>
      <p:sp>
        <p:nvSpPr>
          <p:cNvPr id="14" name="Rule"/>
          <p:cNvSpPr/>
          <p:nvPr/>
        </p:nvSpPr>
        <p:spPr>
          <a:xfrm>
            <a:off x="548640" y="229666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548640" y="229666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Triya Issac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4246880" y="229666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4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7945120" y="229666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Engineering, Pune, Head…</a:t>
            </a:r>
          </a:p>
        </p:txBody>
      </p:sp>
      <p:sp>
        <p:nvSpPr>
          <p:cNvPr id="18" name="Rule"/>
          <p:cNvSpPr/>
          <p:nvPr/>
        </p:nvSpPr>
        <p:spPr>
          <a:xfrm>
            <a:off x="548640" y="2625852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9" name="Text 19"/>
          <p:cNvSpPr txBox="1"/>
          <p:nvPr/>
        </p:nvSpPr>
        <p:spPr>
          <a:xfrm>
            <a:off x="548640" y="262585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Veda Mangat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4246880" y="262585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4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945120" y="262585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Engineering, Pune, Head…</a:t>
            </a:r>
          </a:p>
        </p:txBody>
      </p:sp>
      <p:sp>
        <p:nvSpPr>
          <p:cNvPr id="22" name="Rule"/>
          <p:cNvSpPr/>
          <p:nvPr/>
        </p:nvSpPr>
        <p:spPr>
          <a:xfrm>
            <a:off x="548640" y="2955036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23" name="Text 23"/>
          <p:cNvSpPr txBox="1"/>
          <p:nvPr/>
        </p:nvSpPr>
        <p:spPr>
          <a:xfrm>
            <a:off x="548640" y="295503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Aarush Chacko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4246880" y="295503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4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7945120" y="295503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Finance, Ahmedabad, Hea…</a:t>
            </a:r>
          </a:p>
        </p:txBody>
      </p:sp>
      <p:sp>
        <p:nvSpPr>
          <p:cNvPr id="26" name="Rule"/>
          <p:cNvSpPr/>
          <p:nvPr/>
        </p:nvSpPr>
        <p:spPr>
          <a:xfrm>
            <a:off x="548640" y="328422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27" name="Text 27"/>
          <p:cNvSpPr txBox="1"/>
          <p:nvPr/>
        </p:nvSpPr>
        <p:spPr>
          <a:xfrm>
            <a:off x="548640" y="328422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Aahana Nanda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4246880" y="328422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4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7945120" y="328422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Engineering, Pune, Head…</a:t>
            </a:r>
          </a:p>
        </p:txBody>
      </p:sp>
      <p:sp>
        <p:nvSpPr>
          <p:cNvPr id="30" name="Rule"/>
          <p:cNvSpPr/>
          <p:nvPr/>
        </p:nvSpPr>
        <p:spPr>
          <a:xfrm>
            <a:off x="548640" y="361340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31" name="Text 31"/>
          <p:cNvSpPr txBox="1"/>
          <p:nvPr/>
        </p:nvSpPr>
        <p:spPr>
          <a:xfrm>
            <a:off x="548640" y="361340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Krish Devan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4246880" y="361340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7945120" y="361340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Commercial, Head of Mar…</a:t>
            </a:r>
          </a:p>
        </p:txBody>
      </p:sp>
      <p:sp>
        <p:nvSpPr>
          <p:cNvPr id="34" name="Rule"/>
          <p:cNvSpPr/>
          <p:nvPr/>
        </p:nvSpPr>
        <p:spPr>
          <a:xfrm>
            <a:off x="548640" y="394258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35" name="Text 35"/>
          <p:cNvSpPr txBox="1"/>
          <p:nvPr/>
        </p:nvSpPr>
        <p:spPr>
          <a:xfrm>
            <a:off x="548640" y="394258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Vansha Chandra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4246880" y="394258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37" name="Text 37"/>
          <p:cNvSpPr txBox="1"/>
          <p:nvPr/>
        </p:nvSpPr>
        <p:spPr>
          <a:xfrm>
            <a:off x="7945120" y="394258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Corporate, Head of HR, …</a:t>
            </a:r>
          </a:p>
        </p:txBody>
      </p:sp>
      <p:sp>
        <p:nvSpPr>
          <p:cNvPr id="38" name="Rule"/>
          <p:cNvSpPr/>
          <p:nvPr/>
        </p:nvSpPr>
        <p:spPr>
          <a:xfrm>
            <a:off x="548640" y="4271772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39" name="Text 39"/>
          <p:cNvSpPr txBox="1"/>
          <p:nvPr/>
        </p:nvSpPr>
        <p:spPr>
          <a:xfrm>
            <a:off x="548640" y="427177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Luke Mangat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4246880" y="427177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7945120" y="427177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Manufacturing, Head of …</a:t>
            </a:r>
          </a:p>
        </p:txBody>
      </p:sp>
      <p:sp>
        <p:nvSpPr>
          <p:cNvPr id="42" name="Rule"/>
          <p:cNvSpPr/>
          <p:nvPr/>
        </p:nvSpPr>
        <p:spPr>
          <a:xfrm>
            <a:off x="548640" y="4600956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43" name="Text 43"/>
          <p:cNvSpPr txBox="1"/>
          <p:nvPr/>
        </p:nvSpPr>
        <p:spPr>
          <a:xfrm>
            <a:off x="548640" y="460095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Abhimanyu Khalsa</a:t>
            </a:r>
          </a:p>
        </p:txBody>
      </p:sp>
      <p:sp>
        <p:nvSpPr>
          <p:cNvPr id="44" name="Text 44"/>
          <p:cNvSpPr txBox="1"/>
          <p:nvPr/>
        </p:nvSpPr>
        <p:spPr>
          <a:xfrm>
            <a:off x="4246880" y="460095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45" name="Text 45"/>
          <p:cNvSpPr txBox="1"/>
          <p:nvPr/>
        </p:nvSpPr>
        <p:spPr>
          <a:xfrm>
            <a:off x="7945120" y="460095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Manufacturing, Head of …</a:t>
            </a:r>
          </a:p>
        </p:txBody>
      </p:sp>
      <p:sp>
        <p:nvSpPr>
          <p:cNvPr id="46" name="Rule"/>
          <p:cNvSpPr/>
          <p:nvPr/>
        </p:nvSpPr>
        <p:spPr>
          <a:xfrm>
            <a:off x="548640" y="493014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47" name="Text 47"/>
          <p:cNvSpPr txBox="1"/>
          <p:nvPr/>
        </p:nvSpPr>
        <p:spPr>
          <a:xfrm>
            <a:off x="548640" y="493014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Max Walla</a:t>
            </a:r>
          </a:p>
        </p:txBody>
      </p:sp>
      <p:sp>
        <p:nvSpPr>
          <p:cNvPr id="48" name="Text 48"/>
          <p:cNvSpPr txBox="1"/>
          <p:nvPr/>
        </p:nvSpPr>
        <p:spPr>
          <a:xfrm>
            <a:off x="4246880" y="493014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49" name="Text 49"/>
          <p:cNvSpPr txBox="1"/>
          <p:nvPr/>
        </p:nvSpPr>
        <p:spPr>
          <a:xfrm>
            <a:off x="7945120" y="493014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QA, Bengaluru, Head of …</a:t>
            </a:r>
          </a:p>
        </p:txBody>
      </p:sp>
      <p:sp>
        <p:nvSpPr>
          <p:cNvPr id="50" name="Rule"/>
          <p:cNvSpPr/>
          <p:nvPr/>
        </p:nvSpPr>
        <p:spPr>
          <a:xfrm>
            <a:off x="548640" y="525932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1" name="Text 51"/>
          <p:cNvSpPr txBox="1"/>
          <p:nvPr/>
        </p:nvSpPr>
        <p:spPr>
          <a:xfrm>
            <a:off x="548640" y="525932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Dhruv Shanker</a:t>
            </a:r>
          </a:p>
        </p:txBody>
      </p:sp>
      <p:sp>
        <p:nvSpPr>
          <p:cNvPr id="52" name="Text 52"/>
          <p:cNvSpPr txBox="1"/>
          <p:nvPr/>
        </p:nvSpPr>
        <p:spPr>
          <a:xfrm>
            <a:off x="4246880" y="525932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53" name="Text 53"/>
          <p:cNvSpPr txBox="1"/>
          <p:nvPr/>
        </p:nvSpPr>
        <p:spPr>
          <a:xfrm>
            <a:off x="7945120" y="525932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QC, Pune, Head of Quali…</a:t>
            </a:r>
          </a:p>
        </p:txBody>
      </p:sp>
      <p:sp>
        <p:nvSpPr>
          <p:cNvPr id="54" name="Rule"/>
          <p:cNvSpPr/>
          <p:nvPr/>
        </p:nvSpPr>
        <p:spPr>
          <a:xfrm>
            <a:off x="548640" y="558850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Succession review ·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Rajeshri Barad is a ready-now successor for 4 critical roles (continued)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6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Name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4246880" y="160020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Ready now for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7945120" y="160020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Roles</a:t>
            </a:r>
          </a:p>
        </p:txBody>
      </p:sp>
      <p:sp>
        <p:nvSpPr>
          <p:cNvPr id="10" name="Rule"/>
          <p:cNvSpPr/>
          <p:nvPr/>
        </p:nvSpPr>
        <p:spPr>
          <a:xfrm>
            <a:off x="548640" y="194843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548640" y="196748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Vamakshi Chokshi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246880" y="196748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945120" y="196748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Analytical R&amp;D, Mumbai,…</a:t>
            </a:r>
          </a:p>
        </p:txBody>
      </p:sp>
      <p:sp>
        <p:nvSpPr>
          <p:cNvPr id="14" name="Rule"/>
          <p:cNvSpPr/>
          <p:nvPr/>
        </p:nvSpPr>
        <p:spPr>
          <a:xfrm>
            <a:off x="548640" y="229666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548640" y="229666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Harrison Mall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4246880" y="229666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7945120" y="229666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Regulatory, Head of Reg…</a:t>
            </a:r>
          </a:p>
        </p:txBody>
      </p:sp>
      <p:sp>
        <p:nvSpPr>
          <p:cNvPr id="18" name="Rule"/>
          <p:cNvSpPr/>
          <p:nvPr/>
        </p:nvSpPr>
        <p:spPr>
          <a:xfrm>
            <a:off x="548640" y="2625852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9" name="Text 19"/>
          <p:cNvSpPr txBox="1"/>
          <p:nvPr/>
        </p:nvSpPr>
        <p:spPr>
          <a:xfrm>
            <a:off x="548640" y="262585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Adya Wagle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4246880" y="262585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945120" y="262585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Regulatory, Head of Reg…</a:t>
            </a:r>
          </a:p>
        </p:txBody>
      </p:sp>
      <p:sp>
        <p:nvSpPr>
          <p:cNvPr id="22" name="Rule"/>
          <p:cNvSpPr/>
          <p:nvPr/>
        </p:nvSpPr>
        <p:spPr>
          <a:xfrm>
            <a:off x="548640" y="2955036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23" name="Text 23"/>
          <p:cNvSpPr txBox="1"/>
          <p:nvPr/>
        </p:nvSpPr>
        <p:spPr>
          <a:xfrm>
            <a:off x="548640" y="295503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Harinakshi Mody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4246880" y="295503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7945120" y="295503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Regulatory, Head of Reg…</a:t>
            </a:r>
          </a:p>
        </p:txBody>
      </p:sp>
      <p:sp>
        <p:nvSpPr>
          <p:cNvPr id="26" name="Rule"/>
          <p:cNvSpPr/>
          <p:nvPr/>
        </p:nvSpPr>
        <p:spPr>
          <a:xfrm>
            <a:off x="548640" y="328422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27" name="Text 27"/>
          <p:cNvSpPr txBox="1"/>
          <p:nvPr/>
        </p:nvSpPr>
        <p:spPr>
          <a:xfrm>
            <a:off x="548640" y="328422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Farhan Bora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4246880" y="328422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7945120" y="328422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Planning, Hyderabad, He…</a:t>
            </a:r>
          </a:p>
        </p:txBody>
      </p:sp>
      <p:sp>
        <p:nvSpPr>
          <p:cNvPr id="30" name="Rule"/>
          <p:cNvSpPr/>
          <p:nvPr/>
        </p:nvSpPr>
        <p:spPr>
          <a:xfrm>
            <a:off x="548640" y="361340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31" name="Text 31"/>
          <p:cNvSpPr txBox="1"/>
          <p:nvPr/>
        </p:nvSpPr>
        <p:spPr>
          <a:xfrm>
            <a:off x="548640" y="361340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Wakeeta Mall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4246880" y="361340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7945120" y="361340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Clinical Operations, Vi…</a:t>
            </a:r>
          </a:p>
        </p:txBody>
      </p:sp>
      <p:sp>
        <p:nvSpPr>
          <p:cNvPr id="34" name="Rule"/>
          <p:cNvSpPr/>
          <p:nvPr/>
        </p:nvSpPr>
        <p:spPr>
          <a:xfrm>
            <a:off x="548640" y="394258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35" name="Text 35"/>
          <p:cNvSpPr txBox="1"/>
          <p:nvPr/>
        </p:nvSpPr>
        <p:spPr>
          <a:xfrm>
            <a:off x="548640" y="394258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Benjamin Jain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4246880" y="394258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37" name="Text 37"/>
          <p:cNvSpPr txBox="1"/>
          <p:nvPr/>
        </p:nvSpPr>
        <p:spPr>
          <a:xfrm>
            <a:off x="7945120" y="394258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Market Access, Bengalur…</a:t>
            </a:r>
          </a:p>
        </p:txBody>
      </p:sp>
      <p:sp>
        <p:nvSpPr>
          <p:cNvPr id="38" name="Rule"/>
          <p:cNvSpPr/>
          <p:nvPr/>
        </p:nvSpPr>
        <p:spPr>
          <a:xfrm>
            <a:off x="548640" y="4271772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39" name="Text 39"/>
          <p:cNvSpPr txBox="1"/>
          <p:nvPr/>
        </p:nvSpPr>
        <p:spPr>
          <a:xfrm>
            <a:off x="548640" y="427177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Chandani Vohra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4246880" y="427177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7945120" y="427177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Analytical R&amp;D, Mumbai,…</a:t>
            </a:r>
          </a:p>
        </p:txBody>
      </p:sp>
      <p:sp>
        <p:nvSpPr>
          <p:cNvPr id="42" name="Rule"/>
          <p:cNvSpPr/>
          <p:nvPr/>
        </p:nvSpPr>
        <p:spPr>
          <a:xfrm>
            <a:off x="548640" y="4600956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43" name="Text 43"/>
          <p:cNvSpPr txBox="1"/>
          <p:nvPr/>
        </p:nvSpPr>
        <p:spPr>
          <a:xfrm>
            <a:off x="548640" y="460095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Fiyaz Nanda</a:t>
            </a:r>
          </a:p>
        </p:txBody>
      </p:sp>
      <p:sp>
        <p:nvSpPr>
          <p:cNvPr id="44" name="Text 44"/>
          <p:cNvSpPr txBox="1"/>
          <p:nvPr/>
        </p:nvSpPr>
        <p:spPr>
          <a:xfrm>
            <a:off x="4246880" y="460095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3</a:t>
            </a:r>
          </a:p>
        </p:txBody>
      </p:sp>
      <p:sp>
        <p:nvSpPr>
          <p:cNvPr id="45" name="Text 45"/>
          <p:cNvSpPr txBox="1"/>
          <p:nvPr/>
        </p:nvSpPr>
        <p:spPr>
          <a:xfrm>
            <a:off x="7945120" y="460095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Regulatory Affairs, Pun…</a:t>
            </a:r>
          </a:p>
        </p:txBody>
      </p:sp>
      <p:sp>
        <p:nvSpPr>
          <p:cNvPr id="46" name="Rule"/>
          <p:cNvSpPr/>
          <p:nvPr/>
        </p:nvSpPr>
        <p:spPr>
          <a:xfrm>
            <a:off x="548640" y="493014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47" name="Text 47"/>
          <p:cNvSpPr txBox="1"/>
          <p:nvPr/>
        </p:nvSpPr>
        <p:spPr>
          <a:xfrm>
            <a:off x="548640" y="493014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Chandran Ray</a:t>
            </a:r>
          </a:p>
        </p:txBody>
      </p:sp>
      <p:sp>
        <p:nvSpPr>
          <p:cNvPr id="48" name="Text 48"/>
          <p:cNvSpPr txBox="1"/>
          <p:nvPr/>
        </p:nvSpPr>
        <p:spPr>
          <a:xfrm>
            <a:off x="4246880" y="493014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49" name="Text 49"/>
          <p:cNvSpPr txBox="1"/>
          <p:nvPr/>
        </p:nvSpPr>
        <p:spPr>
          <a:xfrm>
            <a:off x="7945120" y="493014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Clinical, Head of Clini…</a:t>
            </a:r>
          </a:p>
        </p:txBody>
      </p:sp>
      <p:sp>
        <p:nvSpPr>
          <p:cNvPr id="50" name="Rule"/>
          <p:cNvSpPr/>
          <p:nvPr/>
        </p:nvSpPr>
        <p:spPr>
          <a:xfrm>
            <a:off x="548640" y="525932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1" name="Text 51"/>
          <p:cNvSpPr txBox="1"/>
          <p:nvPr/>
        </p:nvSpPr>
        <p:spPr>
          <a:xfrm>
            <a:off x="548640" y="525932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Kalpit Kumar</a:t>
            </a:r>
          </a:p>
        </p:txBody>
      </p:sp>
      <p:sp>
        <p:nvSpPr>
          <p:cNvPr id="52" name="Text 52"/>
          <p:cNvSpPr txBox="1"/>
          <p:nvPr/>
        </p:nvSpPr>
        <p:spPr>
          <a:xfrm>
            <a:off x="4246880" y="525932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53" name="Text 53"/>
          <p:cNvSpPr txBox="1"/>
          <p:nvPr/>
        </p:nvSpPr>
        <p:spPr>
          <a:xfrm>
            <a:off x="7945120" y="525932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Clinical, Head of Pharm…</a:t>
            </a:r>
          </a:p>
        </p:txBody>
      </p:sp>
      <p:sp>
        <p:nvSpPr>
          <p:cNvPr id="54" name="Rule"/>
          <p:cNvSpPr/>
          <p:nvPr/>
        </p:nvSpPr>
        <p:spPr>
          <a:xfrm>
            <a:off x="548640" y="558850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Succession review ·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Rajeshri Barad is a ready-now successor for 4 critical roles (continued)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7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Name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4246880" y="160020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r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Ready now for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7945120" y="160020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/>
          <a:p>
            <a:pPr algn="l"/>
            <a:r>
              <a:rPr lang="en-GB" sz="900" cap="all" spc="60" dirty="0">
                <a:solidFill>
                  <a:srgbClr val="5A5F66"/>
                </a:solidFill>
                <a:latin typeface="Calibri"/>
              </a:rPr>
              <a:t>Roles</a:t>
            </a:r>
          </a:p>
        </p:txBody>
      </p:sp>
      <p:sp>
        <p:nvSpPr>
          <p:cNvPr id="10" name="Rule"/>
          <p:cNvSpPr/>
          <p:nvPr/>
        </p:nvSpPr>
        <p:spPr>
          <a:xfrm>
            <a:off x="548640" y="194843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1" name="Text 11"/>
          <p:cNvSpPr txBox="1"/>
          <p:nvPr/>
        </p:nvSpPr>
        <p:spPr>
          <a:xfrm>
            <a:off x="548640" y="196748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Indrajit Banerjee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246880" y="196748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945120" y="196748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Commercial, Head of Mar…</a:t>
            </a:r>
          </a:p>
        </p:txBody>
      </p:sp>
      <p:sp>
        <p:nvSpPr>
          <p:cNvPr id="14" name="Rule"/>
          <p:cNvSpPr/>
          <p:nvPr/>
        </p:nvSpPr>
        <p:spPr>
          <a:xfrm>
            <a:off x="548640" y="229666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5" name="Text 15"/>
          <p:cNvSpPr txBox="1"/>
          <p:nvPr/>
        </p:nvSpPr>
        <p:spPr>
          <a:xfrm>
            <a:off x="548640" y="229666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Aarna Ghosh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4246880" y="229666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7945120" y="229666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Analytical R&amp;D, Mumbai,…</a:t>
            </a:r>
          </a:p>
        </p:txBody>
      </p:sp>
      <p:sp>
        <p:nvSpPr>
          <p:cNvPr id="18" name="Rule"/>
          <p:cNvSpPr/>
          <p:nvPr/>
        </p:nvSpPr>
        <p:spPr>
          <a:xfrm>
            <a:off x="548640" y="2625852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19" name="Text 19"/>
          <p:cNvSpPr txBox="1"/>
          <p:nvPr/>
        </p:nvSpPr>
        <p:spPr>
          <a:xfrm>
            <a:off x="548640" y="262585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Dhriti Solanki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4246880" y="262585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945120" y="2625852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Clinical Operations, Vi…</a:t>
            </a:r>
          </a:p>
        </p:txBody>
      </p:sp>
      <p:sp>
        <p:nvSpPr>
          <p:cNvPr id="22" name="Rule"/>
          <p:cNvSpPr/>
          <p:nvPr/>
        </p:nvSpPr>
        <p:spPr>
          <a:xfrm>
            <a:off x="548640" y="2955036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23" name="Text 23"/>
          <p:cNvSpPr txBox="1"/>
          <p:nvPr/>
        </p:nvSpPr>
        <p:spPr>
          <a:xfrm>
            <a:off x="548640" y="295503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Ikshita Zacharia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4246880" y="295503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7945120" y="2955036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Market Access, Bengalur…</a:t>
            </a:r>
          </a:p>
        </p:txBody>
      </p:sp>
      <p:sp>
        <p:nvSpPr>
          <p:cNvPr id="26" name="Rule"/>
          <p:cNvSpPr/>
          <p:nvPr/>
        </p:nvSpPr>
        <p:spPr>
          <a:xfrm>
            <a:off x="548640" y="328422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27" name="Text 27"/>
          <p:cNvSpPr txBox="1"/>
          <p:nvPr/>
        </p:nvSpPr>
        <p:spPr>
          <a:xfrm>
            <a:off x="548640" y="328422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Mugdha Kala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4246880" y="328422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7945120" y="3284220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Market Access, Bengalur…</a:t>
            </a:r>
          </a:p>
        </p:txBody>
      </p:sp>
      <p:sp>
        <p:nvSpPr>
          <p:cNvPr id="30" name="Rule"/>
          <p:cNvSpPr/>
          <p:nvPr/>
        </p:nvSpPr>
        <p:spPr>
          <a:xfrm>
            <a:off x="548640" y="3613404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31" name="Text 31"/>
          <p:cNvSpPr txBox="1"/>
          <p:nvPr/>
        </p:nvSpPr>
        <p:spPr>
          <a:xfrm>
            <a:off x="548640" y="361340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Damini Chatterjee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4246880" y="361340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7945120" y="3613404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Associate Director, IP &amp; Patent…</a:t>
            </a:r>
          </a:p>
        </p:txBody>
      </p:sp>
      <p:sp>
        <p:nvSpPr>
          <p:cNvPr id="34" name="Rule"/>
          <p:cNvSpPr/>
          <p:nvPr/>
        </p:nvSpPr>
        <p:spPr>
          <a:xfrm>
            <a:off x="548640" y="3942588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35" name="Text 35"/>
          <p:cNvSpPr txBox="1"/>
          <p:nvPr/>
        </p:nvSpPr>
        <p:spPr>
          <a:xfrm>
            <a:off x="548640" y="394258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Liam Ahuja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4246880" y="394258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050" dirty="0">
                <a:solidFill>
                  <a:srgbClr val="16181C"/>
                </a:solidFill>
                <a:latin typeface="Calibri"/>
              </a:rPr>
              <a:t>2</a:t>
            </a:r>
          </a:p>
        </p:txBody>
      </p:sp>
      <p:sp>
        <p:nvSpPr>
          <p:cNvPr id="37" name="Text 37"/>
          <p:cNvSpPr txBox="1"/>
          <p:nvPr/>
        </p:nvSpPr>
        <p:spPr>
          <a:xfrm>
            <a:off x="7945120" y="3942588"/>
            <a:ext cx="3606800" cy="32918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050" dirty="0">
                <a:solidFill>
                  <a:srgbClr val="16181C"/>
                </a:solidFill>
                <a:latin typeface="Calibri"/>
              </a:rPr>
              <a:t>Head of Procurement, Ahmedabad,…</a:t>
            </a:r>
          </a:p>
        </p:txBody>
      </p:sp>
      <p:sp>
        <p:nvSpPr>
          <p:cNvPr id="38" name="Rule"/>
          <p:cNvSpPr/>
          <p:nvPr/>
        </p:nvSpPr>
        <p:spPr>
          <a:xfrm>
            <a:off x="548640" y="4271772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Succession review ·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24 critical roles are already covered.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8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Buy</a:t>
            </a:r>
          </a:p>
        </p:txBody>
      </p:sp>
      <p:sp>
        <p:nvSpPr>
          <p:cNvPr id="8" name="Track"/>
          <p:cNvSpPr/>
          <p:nvPr/>
        </p:nvSpPr>
        <p:spPr>
          <a:xfrm>
            <a:off x="3877056" y="1711574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9" name="Text 9"/>
          <p:cNvSpPr txBox="1"/>
          <p:nvPr/>
        </p:nvSpPr>
        <p:spPr>
          <a:xfrm>
            <a:off x="9952939" y="1600200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0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48640" y="1984248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Build</a:t>
            </a:r>
          </a:p>
        </p:txBody>
      </p:sp>
      <p:sp>
        <p:nvSpPr>
          <p:cNvPr id="11" name="Track"/>
          <p:cNvSpPr/>
          <p:nvPr/>
        </p:nvSpPr>
        <p:spPr>
          <a:xfrm>
            <a:off x="3877056" y="2095622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2" name="Build"/>
          <p:cNvSpPr/>
          <p:nvPr/>
        </p:nvSpPr>
        <p:spPr>
          <a:xfrm>
            <a:off x="3877056" y="2095622"/>
            <a:ext cx="247447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3" name="Text 13"/>
          <p:cNvSpPr txBox="1"/>
          <p:nvPr/>
        </p:nvSpPr>
        <p:spPr>
          <a:xfrm>
            <a:off x="9952939" y="1984248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48640" y="2368296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Watch</a:t>
            </a:r>
          </a:p>
        </p:txBody>
      </p:sp>
      <p:sp>
        <p:nvSpPr>
          <p:cNvPr id="15" name="Track"/>
          <p:cNvSpPr/>
          <p:nvPr/>
        </p:nvSpPr>
        <p:spPr>
          <a:xfrm>
            <a:off x="3877056" y="2479670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16" name="Watch"/>
          <p:cNvSpPr/>
          <p:nvPr/>
        </p:nvSpPr>
        <p:spPr>
          <a:xfrm>
            <a:off x="3877056" y="2479670"/>
            <a:ext cx="2969362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17" name="Text 17"/>
          <p:cNvSpPr txBox="1"/>
          <p:nvPr/>
        </p:nvSpPr>
        <p:spPr>
          <a:xfrm>
            <a:off x="9952939" y="2368296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12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2752344"/>
            <a:ext cx="3191256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en-GB" sz="1100" dirty="0">
                <a:solidFill>
                  <a:srgbClr val="16181C"/>
                </a:solidFill>
                <a:latin typeface="Calibri"/>
              </a:rPr>
              <a:t>Covered</a:t>
            </a:r>
          </a:p>
        </p:txBody>
      </p:sp>
      <p:sp>
        <p:nvSpPr>
          <p:cNvPr id="19" name="Track"/>
          <p:cNvSpPr/>
          <p:nvPr/>
        </p:nvSpPr>
        <p:spPr>
          <a:xfrm>
            <a:off x="3877056" y="2863718"/>
            <a:ext cx="5938723" cy="161300"/>
          </a:xfrm>
          <a:prstGeom prst="rect">
            <a:avLst/>
          </a:prstGeom>
          <a:solidFill>
            <a:srgbClr val="EFEBE4"/>
          </a:solidFill>
          <a:ln>
            <a:noFill/>
          </a:ln>
        </p:spPr>
      </p:sp>
      <p:sp>
        <p:nvSpPr>
          <p:cNvPr id="20" name="Covered"/>
          <p:cNvSpPr/>
          <p:nvPr/>
        </p:nvSpPr>
        <p:spPr>
          <a:xfrm>
            <a:off x="3877056" y="2863718"/>
            <a:ext cx="5938723" cy="161300"/>
          </a:xfrm>
          <a:prstGeom prst="rect">
            <a:avLst/>
          </a:prstGeom>
          <a:solidFill>
            <a:srgbClr val="14433E"/>
          </a:solidFill>
          <a:ln>
            <a:noFill/>
          </a:ln>
        </p:spPr>
      </p:sp>
      <p:sp>
        <p:nvSpPr>
          <p:cNvPr id="21" name="Text 21"/>
          <p:cNvSpPr txBox="1"/>
          <p:nvPr/>
        </p:nvSpPr>
        <p:spPr>
          <a:xfrm>
            <a:off x="9952939" y="2752344"/>
            <a:ext cx="1690421" cy="3840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en-GB" sz="1100" dirty="0">
                <a:solidFill>
                  <a:srgbClr val="16181C"/>
                </a:solidFill>
                <a:latin typeface="Calibri"/>
              </a:rPr>
              <a:t>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411480"/>
            <a:ext cx="11094720" cy="228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cap="all" spc="80" dirty="0">
                <a:solidFill>
                  <a:srgbClr val="5A5F66"/>
                </a:solidFill>
                <a:latin typeface="Calibri"/>
              </a:rPr>
              <a:t>Succession review · 2026-09-22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48640" y="658368"/>
            <a:ext cx="110947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2400" dirty="0">
                <a:solidFill>
                  <a:srgbClr val="16181C"/>
                </a:solidFill>
                <a:latin typeface="Georgia"/>
              </a:rPr>
              <a:t>Method</a:t>
            </a:r>
          </a:p>
        </p:txBody>
      </p:sp>
      <p:sp>
        <p:nvSpPr>
          <p:cNvPr id="4" name="Rule"/>
          <p:cNvSpPr/>
          <p:nvPr/>
        </p:nvSpPr>
        <p:spPr>
          <a:xfrm>
            <a:off x="548640" y="6278880"/>
            <a:ext cx="11094720" cy="9525"/>
          </a:xfrm>
          <a:prstGeom prst="rect">
            <a:avLst/>
          </a:prstGeom>
          <a:solidFill>
            <a:srgbClr val="DED9D0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48640" y="6355080"/>
            <a:ext cx="8875776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900" dirty="0">
                <a:solidFill>
                  <a:srgbClr val="5A5F66"/>
                </a:solidFill>
                <a:latin typeface="Calibri"/>
              </a:rPr>
              <a:t>Sample data · Made with PeopleGraph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9424416" y="6355080"/>
            <a:ext cx="2218944" cy="1778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GB" sz="900" dirty="0">
                <a:solidFill>
                  <a:srgbClr val="5A5F66"/>
                </a:solidFill>
                <a:latin typeface="Calibri"/>
              </a:rPr>
              <a:t>9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1600200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Score: role similarity 35%, skill coverage 30%, band gap 15%, calibrated rating 10%, time in role 10%.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548640" y="2020824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Ready now: 68 or more, at most one band below, a year or more in seat, not serving notice.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2441448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Ready in 1–2 years: 55 or more. Emerging: 42 or more.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48640" y="2862072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Flight risk: reasons drawn from the sheet — time since the last move, rating against trajectory, a manager who has gone, years in the same seat. Two or more is High.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48640" y="3282696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Build or buy: Covered needs two or more ready-now names not at high flight risk; Watch, one; Build, a ready or near-ready name at risk; Buy, nothing internal within two years.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548640" y="3703320"/>
            <a:ext cx="11094720" cy="42062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GB" sz="1200" dirty="0">
                <a:solidFill>
                  <a:srgbClr val="16181C"/>
                </a:solidFill>
                <a:latin typeface="Calibri"/>
              </a:rPr>
              <a:t>Patterns from the sheet, not predictions about any person. Never a basis for decisions about someone's job.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opleGraph">
  <a:themeElements>
    <a:clrScheme name="PeopleGraph">
      <a:dk1>
        <a:srgbClr val="16181C"/>
      </a:dk1>
      <a:lt1>
        <a:srgbClr val="FFFFFF"/>
      </a:lt1>
      <a:dk2>
        <a:srgbClr val="14433E"/>
      </a:dk2>
      <a:lt2>
        <a:srgbClr val="F7F5F1"/>
      </a:lt2>
      <a:accent1>
        <a:srgbClr val="14433E"/>
      </a:accent1>
      <a:accent2>
        <a:srgbClr val="9B2C22"/>
      </a:accent2>
      <a:accent3>
        <a:srgbClr val="1F6F4A"/>
      </a:accent3>
      <a:accent4>
        <a:srgbClr val="8A6A16"/>
      </a:accent4>
      <a:accent5>
        <a:srgbClr val="5A5F66"/>
      </a:accent5>
      <a:accent6>
        <a:srgbClr val="7A7F87"/>
      </a:accent6>
      <a:hlink>
        <a:srgbClr val="14433E"/>
      </a:hlink>
      <a:folHlink>
        <a:srgbClr val="5A5F66"/>
      </a:folHlink>
    </a:clrScheme>
    <a:fontScheme name="PeopleGraph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PeopleGraph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>
  <dc:title>Succession review</dc:title>
  <dc:creator>PeopleGraph</dc:creator>
</cp:coreProperties>
</file>