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548640" y="1920240"/>
            <a:ext cx="457200" cy="28575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548640" y="2148840"/>
            <a:ext cx="11094720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4000" dirty="0">
                <a:solidFill>
                  <a:srgbClr val="16181C"/>
                </a:solidFill>
                <a:latin typeface="Georgia"/>
              </a:rPr>
              <a:t>Calibration pack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3383280"/>
            <a:ext cx="1109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400" dirty="0">
                <a:solidFill>
                  <a:srgbClr val="5A5F66"/>
                </a:solidFill>
                <a:latin typeface="Calibri"/>
              </a:rPr>
              <a:t>Sample export · as of 2026-09-22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11094720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Calibration pack · as of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Overall vs target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1170432"/>
            <a:ext cx="11094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dirty="0">
                <a:solidFill>
                  <a:srgbClr val="5A5F66"/>
                </a:solidFill>
                <a:latin typeface="Calibri"/>
              </a:rPr>
              <a:t>498 rated, target curve 10/20/40/20/10%.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2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1600200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2960536" y="1600200"/>
            <a:ext cx="3767593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Actual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19569" y="1600200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Target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9231464" y="1600200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Move</a:t>
            </a:r>
          </a:p>
        </p:txBody>
      </p:sp>
      <p:sp>
        <p:nvSpPr>
          <p:cNvPr id="12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548640" y="1967484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2960536" y="1967484"/>
            <a:ext cx="3767593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12 (2%)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819569" y="1967484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10%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231464" y="1967484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-38</a:t>
            </a:r>
          </a:p>
        </p:txBody>
      </p:sp>
      <p:sp>
        <p:nvSpPr>
          <p:cNvPr id="17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548640" y="2296668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960536" y="2296668"/>
            <a:ext cx="3767593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28 (6%)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819569" y="2296668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20%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9231464" y="2296668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-72</a:t>
            </a:r>
          </a:p>
        </p:txBody>
      </p:sp>
      <p:sp>
        <p:nvSpPr>
          <p:cNvPr id="22" name="Rule"/>
          <p:cNvSpPr/>
          <p:nvPr/>
        </p:nvSpPr>
        <p:spPr>
          <a:xfrm>
            <a:off x="548640" y="262585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548640" y="2625852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2960536" y="2625852"/>
            <a:ext cx="3767593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230 (46%)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819569" y="2625852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40%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9231464" y="2625852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31</a:t>
            </a:r>
          </a:p>
        </p:txBody>
      </p:sp>
      <p:sp>
        <p:nvSpPr>
          <p:cNvPr id="27" name="Rule"/>
          <p:cNvSpPr/>
          <p:nvPr/>
        </p:nvSpPr>
        <p:spPr>
          <a:xfrm>
            <a:off x="548640" y="295503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8" name="Text 28"/>
          <p:cNvSpPr txBox="1"/>
          <p:nvPr/>
        </p:nvSpPr>
        <p:spPr>
          <a:xfrm>
            <a:off x="548640" y="2955036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2960536" y="2955036"/>
            <a:ext cx="3767593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161 (32%)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819569" y="2955036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20%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9231464" y="2955036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62</a:t>
            </a:r>
          </a:p>
        </p:txBody>
      </p:sp>
      <p:sp>
        <p:nvSpPr>
          <p:cNvPr id="32" name="Rule"/>
          <p:cNvSpPr/>
          <p:nvPr/>
        </p:nvSpPr>
        <p:spPr>
          <a:xfrm>
            <a:off x="548640" y="328422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3" name="Text 33"/>
          <p:cNvSpPr txBox="1"/>
          <p:nvPr/>
        </p:nvSpPr>
        <p:spPr>
          <a:xfrm>
            <a:off x="548640" y="3284220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5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2960536" y="3284220"/>
            <a:ext cx="3767593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67 (13%)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6819569" y="3284220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10%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9231464" y="3284220"/>
            <a:ext cx="2320456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17</a:t>
            </a:r>
          </a:p>
        </p:txBody>
      </p:sp>
      <p:sp>
        <p:nvSpPr>
          <p:cNvPr id="37" name="Rule"/>
          <p:cNvSpPr/>
          <p:nvPr/>
        </p:nvSpPr>
        <p:spPr>
          <a:xfrm>
            <a:off x="548640" y="361340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Calibration pack · as of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By level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1170432"/>
            <a:ext cx="11094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dirty="0">
                <a:solidFill>
                  <a:srgbClr val="5A5F66"/>
                </a:solidFill>
                <a:latin typeface="Calibri"/>
              </a:rPr>
              <a:t>Rated headcount by band, most senior first.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3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160020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Band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2767584" y="160020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Rated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986528" y="160020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 1–2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205472" y="160020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 3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424416" y="160020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 4–5</a:t>
            </a:r>
          </a:p>
        </p:txBody>
      </p:sp>
      <p:sp>
        <p:nvSpPr>
          <p:cNvPr id="13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548640" y="196748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M6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767584" y="196748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986528" y="196748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0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205472" y="196748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0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9424416" y="196748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9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0" name="Text 20"/>
          <p:cNvSpPr txBox="1"/>
          <p:nvPr/>
        </p:nvSpPr>
        <p:spPr>
          <a:xfrm>
            <a:off x="548640" y="2296668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M5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2767584" y="2296668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8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4986528" y="2296668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7205472" y="2296668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424416" y="2296668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25" name="Rule"/>
          <p:cNvSpPr/>
          <p:nvPr/>
        </p:nvSpPr>
        <p:spPr>
          <a:xfrm>
            <a:off x="548640" y="262585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548640" y="2625852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M4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2767584" y="2625852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28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4986528" y="2625852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205472" y="2625852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9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9424416" y="2625852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17</a:t>
            </a:r>
          </a:p>
        </p:txBody>
      </p:sp>
      <p:sp>
        <p:nvSpPr>
          <p:cNvPr id="31" name="Rule"/>
          <p:cNvSpPr/>
          <p:nvPr/>
        </p:nvSpPr>
        <p:spPr>
          <a:xfrm>
            <a:off x="548640" y="295503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2" name="Text 32"/>
          <p:cNvSpPr txBox="1"/>
          <p:nvPr/>
        </p:nvSpPr>
        <p:spPr>
          <a:xfrm>
            <a:off x="548640" y="2955036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M3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2767584" y="2955036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45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4986528" y="2955036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7205472" y="2955036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22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9424416" y="2955036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20</a:t>
            </a:r>
          </a:p>
        </p:txBody>
      </p:sp>
      <p:sp>
        <p:nvSpPr>
          <p:cNvPr id="37" name="Rule"/>
          <p:cNvSpPr/>
          <p:nvPr/>
        </p:nvSpPr>
        <p:spPr>
          <a:xfrm>
            <a:off x="548640" y="328422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8" name="Text 38"/>
          <p:cNvSpPr txBox="1"/>
          <p:nvPr/>
        </p:nvSpPr>
        <p:spPr>
          <a:xfrm>
            <a:off x="548640" y="328422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E2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2767584" y="328422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111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4986528" y="328422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11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7205472" y="328422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48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9424416" y="3284220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52</a:t>
            </a:r>
          </a:p>
        </p:txBody>
      </p:sp>
      <p:sp>
        <p:nvSpPr>
          <p:cNvPr id="43" name="Rule"/>
          <p:cNvSpPr/>
          <p:nvPr/>
        </p:nvSpPr>
        <p:spPr>
          <a:xfrm>
            <a:off x="548640" y="361340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44" name="Text 44"/>
          <p:cNvSpPr txBox="1"/>
          <p:nvPr/>
        </p:nvSpPr>
        <p:spPr>
          <a:xfrm>
            <a:off x="548640" y="361340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E1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2767584" y="361340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305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4986528" y="361340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21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7205472" y="361340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148</a:t>
            </a:r>
          </a:p>
        </p:txBody>
      </p:sp>
      <p:sp>
        <p:nvSpPr>
          <p:cNvPr id="48" name="Text 48"/>
          <p:cNvSpPr txBox="1"/>
          <p:nvPr/>
        </p:nvSpPr>
        <p:spPr>
          <a:xfrm>
            <a:off x="9424416" y="3613404"/>
            <a:ext cx="212750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136</a:t>
            </a:r>
          </a:p>
        </p:txBody>
      </p:sp>
      <p:sp>
        <p:nvSpPr>
          <p:cNvPr id="49" name="Rule"/>
          <p:cNvSpPr/>
          <p:nvPr/>
        </p:nvSpPr>
        <p:spPr>
          <a:xfrm>
            <a:off x="548640" y="394258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Calibration pack · as of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Managers with skew flags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1170432"/>
            <a:ext cx="11094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dirty="0">
                <a:solidFill>
                  <a:srgbClr val="5A5F66"/>
                </a:solidFill>
                <a:latin typeface="Calibri"/>
              </a:rPr>
              <a:t>Managers with 5+ rated reports, furthest from target first. Skewed = over 15 points off on 4–5 or 1–2.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1600200"/>
            <a:ext cx="307848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Manager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3718560" y="1600200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Rated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699760" y="1600200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 4–5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680960" y="1600200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 1–2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662160" y="1600200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Flag</a:t>
            </a:r>
          </a:p>
        </p:txBody>
      </p:sp>
      <p:sp>
        <p:nvSpPr>
          <p:cNvPr id="13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548640" y="1967484"/>
            <a:ext cx="307848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Harsh Toor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718560" y="1967484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8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5699760" y="1967484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25%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680960" y="1967484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38%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9662160" y="1967484"/>
            <a:ext cx="188976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In line</a:t>
            </a:r>
          </a:p>
        </p:txBody>
      </p:sp>
      <p:sp>
        <p:nvSpPr>
          <p:cNvPr id="19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Calibration pack · as of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Before and after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1170432"/>
            <a:ext cx="11094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dirty="0">
                <a:solidFill>
                  <a:srgbClr val="5A5F66"/>
                </a:solidFill>
                <a:latin typeface="Calibri"/>
              </a:rPr>
              <a:t>110 ratings would move to match the target exactly.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5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1600200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Rating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3070167" y="1600200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Before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591695" y="1600200"/>
            <a:ext cx="3438698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After (target)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9121833" y="1600200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Move</a:t>
            </a:r>
          </a:p>
        </p:txBody>
      </p:sp>
      <p:sp>
        <p:nvSpPr>
          <p:cNvPr id="12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548640" y="1967484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3070167" y="1967484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591695" y="1967484"/>
            <a:ext cx="343869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50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121833" y="1967484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-38</a:t>
            </a:r>
          </a:p>
        </p:txBody>
      </p:sp>
      <p:sp>
        <p:nvSpPr>
          <p:cNvPr id="17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548640" y="2296668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3070167" y="2296668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28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5591695" y="2296668"/>
            <a:ext cx="343869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100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9121833" y="2296668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-72</a:t>
            </a:r>
          </a:p>
        </p:txBody>
      </p:sp>
      <p:sp>
        <p:nvSpPr>
          <p:cNvPr id="22" name="Rule"/>
          <p:cNvSpPr/>
          <p:nvPr/>
        </p:nvSpPr>
        <p:spPr>
          <a:xfrm>
            <a:off x="548640" y="262585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548640" y="2625852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3070167" y="2625852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230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591695" y="2625852"/>
            <a:ext cx="343869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199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9121833" y="2625852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31</a:t>
            </a:r>
          </a:p>
        </p:txBody>
      </p:sp>
      <p:sp>
        <p:nvSpPr>
          <p:cNvPr id="27" name="Rule"/>
          <p:cNvSpPr/>
          <p:nvPr/>
        </p:nvSpPr>
        <p:spPr>
          <a:xfrm>
            <a:off x="548640" y="295503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8" name="Text 28"/>
          <p:cNvSpPr txBox="1"/>
          <p:nvPr/>
        </p:nvSpPr>
        <p:spPr>
          <a:xfrm>
            <a:off x="548640" y="2955036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3070167" y="2955036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161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591695" y="2955036"/>
            <a:ext cx="343869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99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9121833" y="2955036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62</a:t>
            </a:r>
          </a:p>
        </p:txBody>
      </p:sp>
      <p:sp>
        <p:nvSpPr>
          <p:cNvPr id="32" name="Rule"/>
          <p:cNvSpPr/>
          <p:nvPr/>
        </p:nvSpPr>
        <p:spPr>
          <a:xfrm>
            <a:off x="548640" y="328422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3" name="Text 33"/>
          <p:cNvSpPr txBox="1"/>
          <p:nvPr/>
        </p:nvSpPr>
        <p:spPr>
          <a:xfrm>
            <a:off x="548640" y="3284220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5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3070167" y="3284220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67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591695" y="3284220"/>
            <a:ext cx="343869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50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9121833" y="3284220"/>
            <a:ext cx="2430087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17</a:t>
            </a:r>
          </a:p>
        </p:txBody>
      </p:sp>
      <p:sp>
        <p:nvSpPr>
          <p:cNvPr id="37" name="Rule"/>
          <p:cNvSpPr/>
          <p:nvPr/>
        </p:nvSpPr>
        <p:spPr>
          <a:xfrm>
            <a:off x="548640" y="361340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Calibration pack · as of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Method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6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Target curve: the percent of rated headcount wanted at each rating, edited on screen; must total 100%.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2020824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Target count: the curve applied to a group's rated headcount, rounded to sum to it exactly.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2441448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Move: people above a rating's target count, summed — the fewest changes needed to match the curve.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2862072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Skew: a manager's share of ratings 4–5 or 1–2 more than 15 points from the target's share.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3282696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Names are hidden by default in the app and revealed per manager; this deck carries counts only.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opleGraph">
  <a:themeElements>
    <a:clrScheme name="PeopleGraph">
      <a:dk1>
        <a:srgbClr val="16181C"/>
      </a:dk1>
      <a:lt1>
        <a:srgbClr val="FFFFFF"/>
      </a:lt1>
      <a:dk2>
        <a:srgbClr val="14433E"/>
      </a:dk2>
      <a:lt2>
        <a:srgbClr val="F7F5F1"/>
      </a:lt2>
      <a:accent1>
        <a:srgbClr val="14433E"/>
      </a:accent1>
      <a:accent2>
        <a:srgbClr val="9B2C22"/>
      </a:accent2>
      <a:accent3>
        <a:srgbClr val="1F6F4A"/>
      </a:accent3>
      <a:accent4>
        <a:srgbClr val="8A6A16"/>
      </a:accent4>
      <a:accent5>
        <a:srgbClr val="5A5F66"/>
      </a:accent5>
      <a:accent6>
        <a:srgbClr val="7A7F87"/>
      </a:accent6>
      <a:hlink>
        <a:srgbClr val="14433E"/>
      </a:hlink>
      <a:folHlink>
        <a:srgbClr val="5A5F66"/>
      </a:folHlink>
    </a:clrScheme>
    <a:fontScheme name="PeopleGraph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PeopleGraph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Calibration pack</dc:title>
  <dc:creator>PeopleGraph</dc:creator>
</cp:coreProperties>
</file>