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548640" y="1920240"/>
            <a:ext cx="457200" cy="28575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548640" y="2148840"/>
            <a:ext cx="11094720" cy="11887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4000" dirty="0">
                <a:solidFill>
                  <a:srgbClr val="16181C"/>
                </a:solidFill>
                <a:latin typeface="Georgia"/>
              </a:rPr>
              <a:t>Attrition review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48640" y="3383280"/>
            <a:ext cx="1109472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400" dirty="0">
                <a:solidFill>
                  <a:srgbClr val="5A5F66"/>
                </a:solidFill>
                <a:latin typeface="Calibri"/>
              </a:rPr>
              <a:t>Sample data · 12 months to 2026-09-22</a:t>
            </a:r>
          </a:p>
        </p:txBody>
      </p:sp>
      <p:sp>
        <p:nvSpPr>
          <p:cNvPr id="5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48640" y="6355080"/>
            <a:ext cx="11094720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Attrition review · 12 months to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14.2% attrition over the last 12 months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48640" y="1170432"/>
            <a:ext cx="1109472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dirty="0">
                <a:solidFill>
                  <a:srgbClr val="5A5F66"/>
                </a:solidFill>
                <a:latin typeface="Calibri"/>
              </a:rPr>
              <a:t>74 leavers against an average headcount of 522.</a:t>
            </a:r>
          </a:p>
        </p:txBody>
      </p:sp>
      <p:sp>
        <p:nvSpPr>
          <p:cNvPr id="5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2</a:t>
            </a:r>
          </a:p>
        </p:txBody>
      </p:sp>
      <p:sp>
        <p:nvSpPr>
          <p:cNvPr id="8" name="Tile rule"/>
          <p:cNvSpPr/>
          <p:nvPr/>
        </p:nvSpPr>
        <p:spPr>
          <a:xfrm>
            <a:off x="548640" y="1874520"/>
            <a:ext cx="2567940" cy="1905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548640" y="2039112"/>
            <a:ext cx="2567940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4400" dirty="0">
                <a:solidFill>
                  <a:srgbClr val="16181C"/>
                </a:solidFill>
                <a:latin typeface="Georgia"/>
              </a:rPr>
              <a:t>14.2%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48640" y="3017520"/>
            <a:ext cx="25679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attrition, 12 months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3447288"/>
            <a:ext cx="25679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000" dirty="0">
                <a:solidFill>
                  <a:srgbClr val="5A5F66"/>
                </a:solidFill>
                <a:latin typeface="Calibri"/>
              </a:rPr>
              <a:t>74 leavers</a:t>
            </a:r>
          </a:p>
        </p:txBody>
      </p:sp>
      <p:sp>
        <p:nvSpPr>
          <p:cNvPr id="12" name="Tile rule"/>
          <p:cNvSpPr/>
          <p:nvPr/>
        </p:nvSpPr>
        <p:spPr>
          <a:xfrm>
            <a:off x="3390900" y="1874520"/>
            <a:ext cx="2567940" cy="1905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3390900" y="2039112"/>
            <a:ext cx="2567940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4400" dirty="0">
                <a:solidFill>
                  <a:srgbClr val="16181C"/>
                </a:solidFill>
                <a:latin typeface="Georgia"/>
              </a:rPr>
              <a:t>74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3390900" y="3017520"/>
            <a:ext cx="25679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leavers, 12 months</a:t>
            </a:r>
          </a:p>
        </p:txBody>
      </p:sp>
      <p:sp>
        <p:nvSpPr>
          <p:cNvPr id="15" name="Tile rule"/>
          <p:cNvSpPr/>
          <p:nvPr/>
        </p:nvSpPr>
        <p:spPr>
          <a:xfrm>
            <a:off x="6233160" y="1874520"/>
            <a:ext cx="2567940" cy="1905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6" name="Text 16"/>
          <p:cNvSpPr txBox="1"/>
          <p:nvPr/>
        </p:nvSpPr>
        <p:spPr>
          <a:xfrm>
            <a:off x="6233160" y="2039112"/>
            <a:ext cx="2567940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4400" dirty="0">
                <a:solidFill>
                  <a:srgbClr val="16181C"/>
                </a:solidFill>
                <a:latin typeface="Georgia"/>
              </a:rPr>
              <a:t>498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6233160" y="3017520"/>
            <a:ext cx="25679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headcount now</a:t>
            </a:r>
          </a:p>
        </p:txBody>
      </p:sp>
      <p:sp>
        <p:nvSpPr>
          <p:cNvPr id="18" name="Tile rule"/>
          <p:cNvSpPr/>
          <p:nvPr/>
        </p:nvSpPr>
        <p:spPr>
          <a:xfrm>
            <a:off x="9075420" y="1874520"/>
            <a:ext cx="2567940" cy="1905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9" name="Text 19"/>
          <p:cNvSpPr txBox="1"/>
          <p:nvPr/>
        </p:nvSpPr>
        <p:spPr>
          <a:xfrm>
            <a:off x="9075420" y="2039112"/>
            <a:ext cx="2567940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4400" dirty="0">
                <a:solidFill>
                  <a:srgbClr val="16181C"/>
                </a:solidFill>
                <a:latin typeface="Georgia"/>
              </a:rPr>
              <a:t>8.1%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075420" y="3017520"/>
            <a:ext cx="25679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left within a year of joining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Attrition review · 12 months to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Commercial has the highest attrition, at 35.9%.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3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Commercial</a:t>
            </a:r>
          </a:p>
        </p:txBody>
      </p:sp>
      <p:sp>
        <p:nvSpPr>
          <p:cNvPr id="8" name="Track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9" name="Commercial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9B2C22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9952939" y="160020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9B2C22"/>
                </a:solidFill>
                <a:latin typeface="Calibri"/>
              </a:rPr>
              <a:t>35.9%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198424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Supply Chain</a:t>
            </a:r>
          </a:p>
        </p:txBody>
      </p:sp>
      <p:sp>
        <p:nvSpPr>
          <p:cNvPr id="12" name="Track"/>
          <p:cNvSpPr/>
          <p:nvPr/>
        </p:nvSpPr>
        <p:spPr>
          <a:xfrm>
            <a:off x="3877056" y="209562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3" name="Supply Chain"/>
          <p:cNvSpPr/>
          <p:nvPr/>
        </p:nvSpPr>
        <p:spPr>
          <a:xfrm>
            <a:off x="3877056" y="2095622"/>
            <a:ext cx="2873938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9952939" y="198424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17.4%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2368296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Manufacturing</a:t>
            </a:r>
          </a:p>
        </p:txBody>
      </p:sp>
      <p:sp>
        <p:nvSpPr>
          <p:cNvPr id="16" name="Track"/>
          <p:cNvSpPr/>
          <p:nvPr/>
        </p:nvSpPr>
        <p:spPr>
          <a:xfrm>
            <a:off x="3877056" y="2479670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7" name="Manufacturing"/>
          <p:cNvSpPr/>
          <p:nvPr/>
        </p:nvSpPr>
        <p:spPr>
          <a:xfrm>
            <a:off x="3877056" y="2479670"/>
            <a:ext cx="218098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9952939" y="2368296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13.2%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548640" y="2752344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Quality</a:t>
            </a:r>
          </a:p>
        </p:txBody>
      </p:sp>
      <p:sp>
        <p:nvSpPr>
          <p:cNvPr id="20" name="Track"/>
          <p:cNvSpPr/>
          <p:nvPr/>
        </p:nvSpPr>
        <p:spPr>
          <a:xfrm>
            <a:off x="3877056" y="2863718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1" name="Quality"/>
          <p:cNvSpPr/>
          <p:nvPr/>
        </p:nvSpPr>
        <p:spPr>
          <a:xfrm>
            <a:off x="3877056" y="2863718"/>
            <a:ext cx="1844667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2" name="Text 22"/>
          <p:cNvSpPr txBox="1"/>
          <p:nvPr/>
        </p:nvSpPr>
        <p:spPr>
          <a:xfrm>
            <a:off x="9952939" y="2752344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11.2%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548640" y="3136392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R&amp;D</a:t>
            </a:r>
          </a:p>
        </p:txBody>
      </p:sp>
      <p:sp>
        <p:nvSpPr>
          <p:cNvPr id="24" name="Track"/>
          <p:cNvSpPr/>
          <p:nvPr/>
        </p:nvSpPr>
        <p:spPr>
          <a:xfrm>
            <a:off x="3877056" y="3247766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5" name="R&amp;D"/>
          <p:cNvSpPr/>
          <p:nvPr/>
        </p:nvSpPr>
        <p:spPr>
          <a:xfrm>
            <a:off x="3877056" y="3247766"/>
            <a:ext cx="1823464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6" name="Text 26"/>
          <p:cNvSpPr txBox="1"/>
          <p:nvPr/>
        </p:nvSpPr>
        <p:spPr>
          <a:xfrm>
            <a:off x="9952939" y="3136392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11%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548640" y="352044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Regulatory</a:t>
            </a:r>
          </a:p>
        </p:txBody>
      </p:sp>
      <p:sp>
        <p:nvSpPr>
          <p:cNvPr id="28" name="Track"/>
          <p:cNvSpPr/>
          <p:nvPr/>
        </p:nvSpPr>
        <p:spPr>
          <a:xfrm>
            <a:off x="3877056" y="363181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9" name="Regulatory"/>
          <p:cNvSpPr/>
          <p:nvPr/>
        </p:nvSpPr>
        <p:spPr>
          <a:xfrm>
            <a:off x="3877056" y="3631814"/>
            <a:ext cx="1757994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0" name="Text 30"/>
          <p:cNvSpPr txBox="1"/>
          <p:nvPr/>
        </p:nvSpPr>
        <p:spPr>
          <a:xfrm>
            <a:off x="9952939" y="352044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10.6%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548640" y="390448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Corporate</a:t>
            </a:r>
          </a:p>
        </p:txBody>
      </p:sp>
      <p:sp>
        <p:nvSpPr>
          <p:cNvPr id="32" name="Track"/>
          <p:cNvSpPr/>
          <p:nvPr/>
        </p:nvSpPr>
        <p:spPr>
          <a:xfrm>
            <a:off x="3877056" y="401586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33" name="Corporate"/>
          <p:cNvSpPr/>
          <p:nvPr/>
        </p:nvSpPr>
        <p:spPr>
          <a:xfrm>
            <a:off x="3877056" y="4015862"/>
            <a:ext cx="1224085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4" name="Text 34"/>
          <p:cNvSpPr txBox="1"/>
          <p:nvPr/>
        </p:nvSpPr>
        <p:spPr>
          <a:xfrm>
            <a:off x="9952939" y="390448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7.4%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548640" y="4288536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Clinical</a:t>
            </a:r>
          </a:p>
        </p:txBody>
      </p:sp>
      <p:sp>
        <p:nvSpPr>
          <p:cNvPr id="36" name="Track"/>
          <p:cNvSpPr/>
          <p:nvPr/>
        </p:nvSpPr>
        <p:spPr>
          <a:xfrm>
            <a:off x="3877056" y="4399910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37" name="Clinical"/>
          <p:cNvSpPr/>
          <p:nvPr/>
        </p:nvSpPr>
        <p:spPr>
          <a:xfrm>
            <a:off x="3877056" y="4399910"/>
            <a:ext cx="734451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8" name="Text 38"/>
          <p:cNvSpPr txBox="1"/>
          <p:nvPr/>
        </p:nvSpPr>
        <p:spPr>
          <a:xfrm>
            <a:off x="9952939" y="4288536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4.4%</a:t>
            </a:r>
          </a:p>
        </p:txBody>
      </p:sp>
      <p:sp>
        <p:nvSpPr>
          <p:cNvPr id="39" name="Text 39"/>
          <p:cNvSpPr txBox="1"/>
          <p:nvPr/>
        </p:nvSpPr>
        <p:spPr>
          <a:xfrm>
            <a:off x="548640" y="4672584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Unassigned</a:t>
            </a:r>
          </a:p>
        </p:txBody>
      </p:sp>
      <p:sp>
        <p:nvSpPr>
          <p:cNvPr id="40" name="Track"/>
          <p:cNvSpPr/>
          <p:nvPr/>
        </p:nvSpPr>
        <p:spPr>
          <a:xfrm>
            <a:off x="3877056" y="4783958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41" name="Text 41"/>
          <p:cNvSpPr txBox="1"/>
          <p:nvPr/>
        </p:nvSpPr>
        <p:spPr>
          <a:xfrm>
            <a:off x="9952939" y="4672584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0%</a:t>
            </a:r>
          </a:p>
        </p:txBody>
      </p:sp>
      <p:sp>
        <p:nvSpPr>
          <p:cNvPr id="42" name="Text 42"/>
          <p:cNvSpPr txBox="1"/>
          <p:nvPr/>
        </p:nvSpPr>
        <p:spPr>
          <a:xfrm>
            <a:off x="548640" y="5971032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Red: at least 1.5 times the overall rate, with three leavers or more.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Attrition review · 12 months to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M3 band has the highest attrition, at 18.4%.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4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M6</a:t>
            </a:r>
          </a:p>
        </p:txBody>
      </p:sp>
      <p:sp>
        <p:nvSpPr>
          <p:cNvPr id="8" name="Track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9952939" y="160020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0%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48640" y="198424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M5</a:t>
            </a:r>
          </a:p>
        </p:txBody>
      </p:sp>
      <p:sp>
        <p:nvSpPr>
          <p:cNvPr id="11" name="Track"/>
          <p:cNvSpPr/>
          <p:nvPr/>
        </p:nvSpPr>
        <p:spPr>
          <a:xfrm>
            <a:off x="3877056" y="209562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9952939" y="198424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0%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548640" y="2368296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M4</a:t>
            </a:r>
          </a:p>
        </p:txBody>
      </p:sp>
      <p:sp>
        <p:nvSpPr>
          <p:cNvPr id="14" name="Track"/>
          <p:cNvSpPr/>
          <p:nvPr/>
        </p:nvSpPr>
        <p:spPr>
          <a:xfrm>
            <a:off x="3877056" y="2479670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9952939" y="2368296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0%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548640" y="2752344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M3</a:t>
            </a:r>
          </a:p>
        </p:txBody>
      </p:sp>
      <p:sp>
        <p:nvSpPr>
          <p:cNvPr id="17" name="Track"/>
          <p:cNvSpPr/>
          <p:nvPr/>
        </p:nvSpPr>
        <p:spPr>
          <a:xfrm>
            <a:off x="3877056" y="2863718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8" name="M3"/>
          <p:cNvSpPr/>
          <p:nvPr/>
        </p:nvSpPr>
        <p:spPr>
          <a:xfrm>
            <a:off x="3877056" y="2863718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9" name="Text 19"/>
          <p:cNvSpPr txBox="1"/>
          <p:nvPr/>
        </p:nvSpPr>
        <p:spPr>
          <a:xfrm>
            <a:off x="9952939" y="2752344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18.4%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548640" y="3136392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E2</a:t>
            </a:r>
          </a:p>
        </p:txBody>
      </p:sp>
      <p:sp>
        <p:nvSpPr>
          <p:cNvPr id="21" name="Track"/>
          <p:cNvSpPr/>
          <p:nvPr/>
        </p:nvSpPr>
        <p:spPr>
          <a:xfrm>
            <a:off x="3877056" y="3247766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2" name="E2"/>
          <p:cNvSpPr/>
          <p:nvPr/>
        </p:nvSpPr>
        <p:spPr>
          <a:xfrm>
            <a:off x="3877056" y="3247766"/>
            <a:ext cx="570583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3" name="Text 23"/>
          <p:cNvSpPr txBox="1"/>
          <p:nvPr/>
        </p:nvSpPr>
        <p:spPr>
          <a:xfrm>
            <a:off x="9952939" y="3136392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17.6%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548640" y="352044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E1</a:t>
            </a:r>
          </a:p>
        </p:txBody>
      </p:sp>
      <p:sp>
        <p:nvSpPr>
          <p:cNvPr id="25" name="Track"/>
          <p:cNvSpPr/>
          <p:nvPr/>
        </p:nvSpPr>
        <p:spPr>
          <a:xfrm>
            <a:off x="3877056" y="363181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6" name="E1"/>
          <p:cNvSpPr/>
          <p:nvPr/>
        </p:nvSpPr>
        <p:spPr>
          <a:xfrm>
            <a:off x="3877056" y="3631814"/>
            <a:ext cx="4480800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7" name="Text 27"/>
          <p:cNvSpPr txBox="1"/>
          <p:nvPr/>
        </p:nvSpPr>
        <p:spPr>
          <a:xfrm>
            <a:off x="9952939" y="352044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13.9%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548640" y="5971032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Red: at least 1.5 times the overall rate, with three leavers or more.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Attrition review · 12 months to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Bengaluru has the highest attrition, at 25.4%.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5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Bengaluru</a:t>
            </a:r>
          </a:p>
        </p:txBody>
      </p:sp>
      <p:sp>
        <p:nvSpPr>
          <p:cNvPr id="8" name="Track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9" name="Bengaluru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9B2C22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9952939" y="160020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9B2C22"/>
                </a:solidFill>
                <a:latin typeface="Calibri"/>
              </a:rPr>
              <a:t>25.4%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198424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Visakhapatnam</a:t>
            </a:r>
          </a:p>
        </p:txBody>
      </p:sp>
      <p:sp>
        <p:nvSpPr>
          <p:cNvPr id="12" name="Track"/>
          <p:cNvSpPr/>
          <p:nvPr/>
        </p:nvSpPr>
        <p:spPr>
          <a:xfrm>
            <a:off x="3877056" y="209562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3" name="Visakhapatnam"/>
          <p:cNvSpPr/>
          <p:nvPr/>
        </p:nvSpPr>
        <p:spPr>
          <a:xfrm>
            <a:off x="3877056" y="2095622"/>
            <a:ext cx="3563234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9952939" y="198424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15.2%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2368296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Baddi</a:t>
            </a:r>
          </a:p>
        </p:txBody>
      </p:sp>
      <p:sp>
        <p:nvSpPr>
          <p:cNvPr id="16" name="Track"/>
          <p:cNvSpPr/>
          <p:nvPr/>
        </p:nvSpPr>
        <p:spPr>
          <a:xfrm>
            <a:off x="3877056" y="2479670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7" name="Baddi"/>
          <p:cNvSpPr/>
          <p:nvPr/>
        </p:nvSpPr>
        <p:spPr>
          <a:xfrm>
            <a:off x="3877056" y="2479670"/>
            <a:ext cx="3213031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9952939" y="2368296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13.7%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548640" y="2752344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Mumbai</a:t>
            </a:r>
          </a:p>
        </p:txBody>
      </p:sp>
      <p:sp>
        <p:nvSpPr>
          <p:cNvPr id="20" name="Track"/>
          <p:cNvSpPr/>
          <p:nvPr/>
        </p:nvSpPr>
        <p:spPr>
          <a:xfrm>
            <a:off x="3877056" y="2863718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1" name="Mumbai"/>
          <p:cNvSpPr/>
          <p:nvPr/>
        </p:nvSpPr>
        <p:spPr>
          <a:xfrm>
            <a:off x="3877056" y="2863718"/>
            <a:ext cx="2922965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2" name="Text 22"/>
          <p:cNvSpPr txBox="1"/>
          <p:nvPr/>
        </p:nvSpPr>
        <p:spPr>
          <a:xfrm>
            <a:off x="9952939" y="2752344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12.5%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548640" y="3136392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Hyderabad</a:t>
            </a:r>
          </a:p>
        </p:txBody>
      </p:sp>
      <p:sp>
        <p:nvSpPr>
          <p:cNvPr id="24" name="Track"/>
          <p:cNvSpPr/>
          <p:nvPr/>
        </p:nvSpPr>
        <p:spPr>
          <a:xfrm>
            <a:off x="3877056" y="3247766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5" name="Hyderabad"/>
          <p:cNvSpPr/>
          <p:nvPr/>
        </p:nvSpPr>
        <p:spPr>
          <a:xfrm>
            <a:off x="3877056" y="3247766"/>
            <a:ext cx="265176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6" name="Text 26"/>
          <p:cNvSpPr txBox="1"/>
          <p:nvPr/>
        </p:nvSpPr>
        <p:spPr>
          <a:xfrm>
            <a:off x="9952939" y="3136392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11.3%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548640" y="352044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Ahmedabad</a:t>
            </a:r>
          </a:p>
        </p:txBody>
      </p:sp>
      <p:sp>
        <p:nvSpPr>
          <p:cNvPr id="28" name="Track"/>
          <p:cNvSpPr/>
          <p:nvPr/>
        </p:nvSpPr>
        <p:spPr>
          <a:xfrm>
            <a:off x="3877056" y="363181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9" name="Ahmedabad"/>
          <p:cNvSpPr/>
          <p:nvPr/>
        </p:nvSpPr>
        <p:spPr>
          <a:xfrm>
            <a:off x="3877056" y="3631814"/>
            <a:ext cx="2537768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0" name="Text 30"/>
          <p:cNvSpPr txBox="1"/>
          <p:nvPr/>
        </p:nvSpPr>
        <p:spPr>
          <a:xfrm>
            <a:off x="9952939" y="352044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10.9%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548640" y="390448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Pune</a:t>
            </a:r>
          </a:p>
        </p:txBody>
      </p:sp>
      <p:sp>
        <p:nvSpPr>
          <p:cNvPr id="32" name="Track"/>
          <p:cNvSpPr/>
          <p:nvPr/>
        </p:nvSpPr>
        <p:spPr>
          <a:xfrm>
            <a:off x="3877056" y="401586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33" name="Pune"/>
          <p:cNvSpPr/>
          <p:nvPr/>
        </p:nvSpPr>
        <p:spPr>
          <a:xfrm>
            <a:off x="3877056" y="4015862"/>
            <a:ext cx="221742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4" name="Text 34"/>
          <p:cNvSpPr txBox="1"/>
          <p:nvPr/>
        </p:nvSpPr>
        <p:spPr>
          <a:xfrm>
            <a:off x="9952939" y="390448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9.5%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548640" y="5971032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Red: at least 1.5 times the overall rate, with three leavers or more.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Attrition review · 12 months to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Male employees have the highest attrition, at 14.7%.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6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Male</a:t>
            </a:r>
          </a:p>
        </p:txBody>
      </p:sp>
      <p:sp>
        <p:nvSpPr>
          <p:cNvPr id="8" name="Track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9" name="Male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9952939" y="160020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14.7%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198424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Female</a:t>
            </a:r>
          </a:p>
        </p:txBody>
      </p:sp>
      <p:sp>
        <p:nvSpPr>
          <p:cNvPr id="12" name="Track"/>
          <p:cNvSpPr/>
          <p:nvPr/>
        </p:nvSpPr>
        <p:spPr>
          <a:xfrm>
            <a:off x="3877056" y="209562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3" name="Female"/>
          <p:cNvSpPr/>
          <p:nvPr/>
        </p:nvSpPr>
        <p:spPr>
          <a:xfrm>
            <a:off x="3877056" y="2095622"/>
            <a:ext cx="5544476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9952939" y="198424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13.7%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5971032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Red: at least 1.5 times the overall rate, with three leavers or more.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Attrition review · 12 months to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8.1% of leavers left within their first year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7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Under 1 year</a:t>
            </a:r>
          </a:p>
        </p:txBody>
      </p:sp>
      <p:sp>
        <p:nvSpPr>
          <p:cNvPr id="8" name="Track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9" name="Under 1 year"/>
          <p:cNvSpPr/>
          <p:nvPr/>
        </p:nvSpPr>
        <p:spPr>
          <a:xfrm>
            <a:off x="3877056" y="1711574"/>
            <a:ext cx="154923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9952939" y="160020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6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198424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1–2 years</a:t>
            </a:r>
          </a:p>
        </p:txBody>
      </p:sp>
      <p:sp>
        <p:nvSpPr>
          <p:cNvPr id="12" name="Track"/>
          <p:cNvSpPr/>
          <p:nvPr/>
        </p:nvSpPr>
        <p:spPr>
          <a:xfrm>
            <a:off x="3877056" y="209562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3" name="1–2 years"/>
          <p:cNvSpPr/>
          <p:nvPr/>
        </p:nvSpPr>
        <p:spPr>
          <a:xfrm>
            <a:off x="3877056" y="2095622"/>
            <a:ext cx="4647696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9952939" y="198424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18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2368296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2–5 years</a:t>
            </a:r>
          </a:p>
        </p:txBody>
      </p:sp>
      <p:sp>
        <p:nvSpPr>
          <p:cNvPr id="16" name="Track"/>
          <p:cNvSpPr/>
          <p:nvPr/>
        </p:nvSpPr>
        <p:spPr>
          <a:xfrm>
            <a:off x="3877056" y="2479670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7" name="2–5 years"/>
          <p:cNvSpPr/>
          <p:nvPr/>
        </p:nvSpPr>
        <p:spPr>
          <a:xfrm>
            <a:off x="3877056" y="2479670"/>
            <a:ext cx="2582054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9952939" y="2368296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10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548640" y="2752344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5–10 years</a:t>
            </a:r>
          </a:p>
        </p:txBody>
      </p:sp>
      <p:sp>
        <p:nvSpPr>
          <p:cNvPr id="20" name="Track"/>
          <p:cNvSpPr/>
          <p:nvPr/>
        </p:nvSpPr>
        <p:spPr>
          <a:xfrm>
            <a:off x="3877056" y="2863718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1" name="5–10 years"/>
          <p:cNvSpPr/>
          <p:nvPr/>
        </p:nvSpPr>
        <p:spPr>
          <a:xfrm>
            <a:off x="3877056" y="2863718"/>
            <a:ext cx="4389491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2" name="Text 22"/>
          <p:cNvSpPr txBox="1"/>
          <p:nvPr/>
        </p:nvSpPr>
        <p:spPr>
          <a:xfrm>
            <a:off x="9952939" y="2752344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17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548640" y="3136392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10+ years</a:t>
            </a:r>
          </a:p>
        </p:txBody>
      </p:sp>
      <p:sp>
        <p:nvSpPr>
          <p:cNvPr id="24" name="Track"/>
          <p:cNvSpPr/>
          <p:nvPr/>
        </p:nvSpPr>
        <p:spPr>
          <a:xfrm>
            <a:off x="3877056" y="3247766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5" name="10+ years"/>
          <p:cNvSpPr/>
          <p:nvPr/>
        </p:nvSpPr>
        <p:spPr>
          <a:xfrm>
            <a:off x="3877056" y="3247766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6" name="Text 26"/>
          <p:cNvSpPr txBox="1"/>
          <p:nvPr/>
        </p:nvSpPr>
        <p:spPr>
          <a:xfrm>
            <a:off x="9952939" y="3136392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23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548640" y="5971032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Time in the company when they left.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Attrition review · 12 months to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Supply Chain lost the most high-performing leavers, 6 of them.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8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Supply Chain</a:t>
            </a:r>
          </a:p>
        </p:txBody>
      </p:sp>
      <p:sp>
        <p:nvSpPr>
          <p:cNvPr id="8" name="Track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9" name="Supply Chain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9952939" y="160020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6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198424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Commercial</a:t>
            </a:r>
          </a:p>
        </p:txBody>
      </p:sp>
      <p:sp>
        <p:nvSpPr>
          <p:cNvPr id="12" name="Track"/>
          <p:cNvSpPr/>
          <p:nvPr/>
        </p:nvSpPr>
        <p:spPr>
          <a:xfrm>
            <a:off x="3877056" y="209562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3" name="Commercial"/>
          <p:cNvSpPr/>
          <p:nvPr/>
        </p:nvSpPr>
        <p:spPr>
          <a:xfrm>
            <a:off x="3877056" y="2095622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9952939" y="198424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6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2368296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Quality</a:t>
            </a:r>
          </a:p>
        </p:txBody>
      </p:sp>
      <p:sp>
        <p:nvSpPr>
          <p:cNvPr id="16" name="Track"/>
          <p:cNvSpPr/>
          <p:nvPr/>
        </p:nvSpPr>
        <p:spPr>
          <a:xfrm>
            <a:off x="3877056" y="2479670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7" name="Quality"/>
          <p:cNvSpPr/>
          <p:nvPr/>
        </p:nvSpPr>
        <p:spPr>
          <a:xfrm>
            <a:off x="3877056" y="2479670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9952939" y="2368296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6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548640" y="2752344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Manufacturing</a:t>
            </a:r>
          </a:p>
        </p:txBody>
      </p:sp>
      <p:sp>
        <p:nvSpPr>
          <p:cNvPr id="20" name="Track"/>
          <p:cNvSpPr/>
          <p:nvPr/>
        </p:nvSpPr>
        <p:spPr>
          <a:xfrm>
            <a:off x="3877056" y="2863718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1" name="Manufacturing"/>
          <p:cNvSpPr/>
          <p:nvPr/>
        </p:nvSpPr>
        <p:spPr>
          <a:xfrm>
            <a:off x="3877056" y="2863718"/>
            <a:ext cx="296936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2" name="Text 22"/>
          <p:cNvSpPr txBox="1"/>
          <p:nvPr/>
        </p:nvSpPr>
        <p:spPr>
          <a:xfrm>
            <a:off x="9952939" y="2752344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548640" y="3136392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Regulatory</a:t>
            </a:r>
          </a:p>
        </p:txBody>
      </p:sp>
      <p:sp>
        <p:nvSpPr>
          <p:cNvPr id="24" name="Track"/>
          <p:cNvSpPr/>
          <p:nvPr/>
        </p:nvSpPr>
        <p:spPr>
          <a:xfrm>
            <a:off x="3877056" y="3247766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5" name="Regulatory"/>
          <p:cNvSpPr/>
          <p:nvPr/>
        </p:nvSpPr>
        <p:spPr>
          <a:xfrm>
            <a:off x="3877056" y="3247766"/>
            <a:ext cx="1979574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6" name="Text 26"/>
          <p:cNvSpPr txBox="1"/>
          <p:nvPr/>
        </p:nvSpPr>
        <p:spPr>
          <a:xfrm>
            <a:off x="9952939" y="3136392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548640" y="352044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Corporate</a:t>
            </a:r>
          </a:p>
        </p:txBody>
      </p:sp>
      <p:sp>
        <p:nvSpPr>
          <p:cNvPr id="28" name="Track"/>
          <p:cNvSpPr/>
          <p:nvPr/>
        </p:nvSpPr>
        <p:spPr>
          <a:xfrm>
            <a:off x="3877056" y="363181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9" name="Corporate"/>
          <p:cNvSpPr/>
          <p:nvPr/>
        </p:nvSpPr>
        <p:spPr>
          <a:xfrm>
            <a:off x="3877056" y="3631814"/>
            <a:ext cx="989787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0" name="Text 30"/>
          <p:cNvSpPr txBox="1"/>
          <p:nvPr/>
        </p:nvSpPr>
        <p:spPr>
          <a:xfrm>
            <a:off x="9952939" y="352044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548640" y="390448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R&amp;D</a:t>
            </a:r>
          </a:p>
        </p:txBody>
      </p:sp>
      <p:sp>
        <p:nvSpPr>
          <p:cNvPr id="32" name="Track"/>
          <p:cNvSpPr/>
          <p:nvPr/>
        </p:nvSpPr>
        <p:spPr>
          <a:xfrm>
            <a:off x="3877056" y="401586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33" name="R&amp;D"/>
          <p:cNvSpPr/>
          <p:nvPr/>
        </p:nvSpPr>
        <p:spPr>
          <a:xfrm>
            <a:off x="3877056" y="4015862"/>
            <a:ext cx="989787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4" name="Text 34"/>
          <p:cNvSpPr txBox="1"/>
          <p:nvPr/>
        </p:nvSpPr>
        <p:spPr>
          <a:xfrm>
            <a:off x="9952939" y="390448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548640" y="5971032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Leavers whose last rating was 4 or 5.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Attrition review · 12 months to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Mar 26 had the most leavers, 10 of them.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9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Oct 25</a:t>
            </a:r>
          </a:p>
        </p:txBody>
      </p:sp>
      <p:sp>
        <p:nvSpPr>
          <p:cNvPr id="8" name="Track"/>
          <p:cNvSpPr/>
          <p:nvPr/>
        </p:nvSpPr>
        <p:spPr>
          <a:xfrm>
            <a:off x="3877056" y="170737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9" name="Oct 25"/>
          <p:cNvSpPr/>
          <p:nvPr/>
        </p:nvSpPr>
        <p:spPr>
          <a:xfrm>
            <a:off x="3877056" y="1707375"/>
            <a:ext cx="3563234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9952939" y="160020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6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196977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Nov 25</a:t>
            </a:r>
          </a:p>
        </p:txBody>
      </p:sp>
      <p:sp>
        <p:nvSpPr>
          <p:cNvPr id="12" name="Track"/>
          <p:cNvSpPr/>
          <p:nvPr/>
        </p:nvSpPr>
        <p:spPr>
          <a:xfrm>
            <a:off x="3877056" y="207694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3" name="Nov 25"/>
          <p:cNvSpPr/>
          <p:nvPr/>
        </p:nvSpPr>
        <p:spPr>
          <a:xfrm>
            <a:off x="3877056" y="2076945"/>
            <a:ext cx="3563234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9952939" y="196977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6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233934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Dec 25</a:t>
            </a:r>
          </a:p>
        </p:txBody>
      </p:sp>
      <p:sp>
        <p:nvSpPr>
          <p:cNvPr id="16" name="Track"/>
          <p:cNvSpPr/>
          <p:nvPr/>
        </p:nvSpPr>
        <p:spPr>
          <a:xfrm>
            <a:off x="3877056" y="244651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7" name="Dec 25"/>
          <p:cNvSpPr/>
          <p:nvPr/>
        </p:nvSpPr>
        <p:spPr>
          <a:xfrm>
            <a:off x="3877056" y="2446515"/>
            <a:ext cx="4157106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9952939" y="233934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7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548640" y="270891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Jan 26</a:t>
            </a:r>
          </a:p>
        </p:txBody>
      </p:sp>
      <p:sp>
        <p:nvSpPr>
          <p:cNvPr id="20" name="Track"/>
          <p:cNvSpPr/>
          <p:nvPr/>
        </p:nvSpPr>
        <p:spPr>
          <a:xfrm>
            <a:off x="3877056" y="281608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1" name="Jan 26"/>
          <p:cNvSpPr/>
          <p:nvPr/>
        </p:nvSpPr>
        <p:spPr>
          <a:xfrm>
            <a:off x="3877056" y="2816085"/>
            <a:ext cx="1781617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2" name="Text 22"/>
          <p:cNvSpPr txBox="1"/>
          <p:nvPr/>
        </p:nvSpPr>
        <p:spPr>
          <a:xfrm>
            <a:off x="9952939" y="270891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548640" y="307848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Feb 26</a:t>
            </a:r>
          </a:p>
        </p:txBody>
      </p:sp>
      <p:sp>
        <p:nvSpPr>
          <p:cNvPr id="24" name="Track"/>
          <p:cNvSpPr/>
          <p:nvPr/>
        </p:nvSpPr>
        <p:spPr>
          <a:xfrm>
            <a:off x="3877056" y="318565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5" name="Feb 26"/>
          <p:cNvSpPr/>
          <p:nvPr/>
        </p:nvSpPr>
        <p:spPr>
          <a:xfrm>
            <a:off x="3877056" y="3185655"/>
            <a:ext cx="2969362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6" name="Text 26"/>
          <p:cNvSpPr txBox="1"/>
          <p:nvPr/>
        </p:nvSpPr>
        <p:spPr>
          <a:xfrm>
            <a:off x="9952939" y="307848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5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548640" y="344805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Mar 26</a:t>
            </a:r>
          </a:p>
        </p:txBody>
      </p:sp>
      <p:sp>
        <p:nvSpPr>
          <p:cNvPr id="28" name="Track"/>
          <p:cNvSpPr/>
          <p:nvPr/>
        </p:nvSpPr>
        <p:spPr>
          <a:xfrm>
            <a:off x="3877056" y="355522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9" name="Mar 26"/>
          <p:cNvSpPr/>
          <p:nvPr/>
        </p:nvSpPr>
        <p:spPr>
          <a:xfrm>
            <a:off x="3877056" y="3555225"/>
            <a:ext cx="5938723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0" name="Text 30"/>
          <p:cNvSpPr txBox="1"/>
          <p:nvPr/>
        </p:nvSpPr>
        <p:spPr>
          <a:xfrm>
            <a:off x="9952939" y="344805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10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548640" y="381762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Apr 26</a:t>
            </a:r>
          </a:p>
        </p:txBody>
      </p:sp>
      <p:sp>
        <p:nvSpPr>
          <p:cNvPr id="32" name="Track"/>
          <p:cNvSpPr/>
          <p:nvPr/>
        </p:nvSpPr>
        <p:spPr>
          <a:xfrm>
            <a:off x="3877056" y="392479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33" name="Apr 26"/>
          <p:cNvSpPr/>
          <p:nvPr/>
        </p:nvSpPr>
        <p:spPr>
          <a:xfrm>
            <a:off x="3877056" y="3924795"/>
            <a:ext cx="4157106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4" name="Text 34"/>
          <p:cNvSpPr txBox="1"/>
          <p:nvPr/>
        </p:nvSpPr>
        <p:spPr>
          <a:xfrm>
            <a:off x="9952939" y="381762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7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548640" y="418719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May 26</a:t>
            </a:r>
          </a:p>
        </p:txBody>
      </p:sp>
      <p:sp>
        <p:nvSpPr>
          <p:cNvPr id="36" name="Track"/>
          <p:cNvSpPr/>
          <p:nvPr/>
        </p:nvSpPr>
        <p:spPr>
          <a:xfrm>
            <a:off x="3877056" y="429436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37" name="May 26"/>
          <p:cNvSpPr/>
          <p:nvPr/>
        </p:nvSpPr>
        <p:spPr>
          <a:xfrm>
            <a:off x="3877056" y="4294365"/>
            <a:ext cx="2375489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8" name="Text 38"/>
          <p:cNvSpPr txBox="1"/>
          <p:nvPr/>
        </p:nvSpPr>
        <p:spPr>
          <a:xfrm>
            <a:off x="9952939" y="418719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4</a:t>
            </a:r>
          </a:p>
        </p:txBody>
      </p:sp>
      <p:sp>
        <p:nvSpPr>
          <p:cNvPr id="39" name="Text 39"/>
          <p:cNvSpPr txBox="1"/>
          <p:nvPr/>
        </p:nvSpPr>
        <p:spPr>
          <a:xfrm>
            <a:off x="548640" y="455676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Jun 26</a:t>
            </a:r>
          </a:p>
        </p:txBody>
      </p:sp>
      <p:sp>
        <p:nvSpPr>
          <p:cNvPr id="40" name="Track"/>
          <p:cNvSpPr/>
          <p:nvPr/>
        </p:nvSpPr>
        <p:spPr>
          <a:xfrm>
            <a:off x="3877056" y="466393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41" name="Jun 26"/>
          <p:cNvSpPr/>
          <p:nvPr/>
        </p:nvSpPr>
        <p:spPr>
          <a:xfrm>
            <a:off x="3877056" y="4663935"/>
            <a:ext cx="2969362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42" name="Text 42"/>
          <p:cNvSpPr txBox="1"/>
          <p:nvPr/>
        </p:nvSpPr>
        <p:spPr>
          <a:xfrm>
            <a:off x="9952939" y="455676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5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548640" y="492633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Jul 26</a:t>
            </a:r>
          </a:p>
        </p:txBody>
      </p:sp>
      <p:sp>
        <p:nvSpPr>
          <p:cNvPr id="44" name="Track"/>
          <p:cNvSpPr/>
          <p:nvPr/>
        </p:nvSpPr>
        <p:spPr>
          <a:xfrm>
            <a:off x="3877056" y="503350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45" name="Jul 26"/>
          <p:cNvSpPr/>
          <p:nvPr/>
        </p:nvSpPr>
        <p:spPr>
          <a:xfrm>
            <a:off x="3877056" y="5033505"/>
            <a:ext cx="4157106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46" name="Text 46"/>
          <p:cNvSpPr txBox="1"/>
          <p:nvPr/>
        </p:nvSpPr>
        <p:spPr>
          <a:xfrm>
            <a:off x="9952939" y="492633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7</a:t>
            </a:r>
          </a:p>
        </p:txBody>
      </p:sp>
      <p:sp>
        <p:nvSpPr>
          <p:cNvPr id="47" name="Text 47"/>
          <p:cNvSpPr txBox="1"/>
          <p:nvPr/>
        </p:nvSpPr>
        <p:spPr>
          <a:xfrm>
            <a:off x="548640" y="529590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Aug 26</a:t>
            </a:r>
          </a:p>
        </p:txBody>
      </p:sp>
      <p:sp>
        <p:nvSpPr>
          <p:cNvPr id="48" name="Track"/>
          <p:cNvSpPr/>
          <p:nvPr/>
        </p:nvSpPr>
        <p:spPr>
          <a:xfrm>
            <a:off x="3877056" y="540307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49" name="Aug 26"/>
          <p:cNvSpPr/>
          <p:nvPr/>
        </p:nvSpPr>
        <p:spPr>
          <a:xfrm>
            <a:off x="3877056" y="5403075"/>
            <a:ext cx="4157106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50" name="Text 50"/>
          <p:cNvSpPr txBox="1"/>
          <p:nvPr/>
        </p:nvSpPr>
        <p:spPr>
          <a:xfrm>
            <a:off x="9952939" y="529590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7</a:t>
            </a:r>
          </a:p>
        </p:txBody>
      </p:sp>
      <p:sp>
        <p:nvSpPr>
          <p:cNvPr id="51" name="Text 51"/>
          <p:cNvSpPr txBox="1"/>
          <p:nvPr/>
        </p:nvSpPr>
        <p:spPr>
          <a:xfrm>
            <a:off x="548640" y="5665470"/>
            <a:ext cx="3191256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Sept 26</a:t>
            </a:r>
          </a:p>
        </p:txBody>
      </p:sp>
      <p:sp>
        <p:nvSpPr>
          <p:cNvPr id="52" name="Track"/>
          <p:cNvSpPr/>
          <p:nvPr/>
        </p:nvSpPr>
        <p:spPr>
          <a:xfrm>
            <a:off x="3877056" y="5772645"/>
            <a:ext cx="5938723" cy="155219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53" name="Sept 26"/>
          <p:cNvSpPr/>
          <p:nvPr/>
        </p:nvSpPr>
        <p:spPr>
          <a:xfrm>
            <a:off x="3877056" y="5772645"/>
            <a:ext cx="4157106" cy="155219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54" name="Text 54"/>
          <p:cNvSpPr txBox="1"/>
          <p:nvPr/>
        </p:nvSpPr>
        <p:spPr>
          <a:xfrm>
            <a:off x="9952939" y="5665470"/>
            <a:ext cx="1690421" cy="36957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Attrition review · 12 months to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Definitions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10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Attrition rate: leavers ÷ average headcount, where average headcount = (headcount 12 months ago + headcount now) ÷ 2.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2020824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Leavers: status Exited with an exit date in the 365 days up to the as-of date.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2441448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Early attrition: leavers who left within 12 months of joining, as a share of all leavers.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48640" y="2862072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High-performer attrition: leavers whose last rating was 4 or 5.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3282696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Headcount: people whose status is Active or Notice on the as-of date.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opleGraph">
  <a:themeElements>
    <a:clrScheme name="PeopleGraph">
      <a:dk1>
        <a:srgbClr val="16181C"/>
      </a:dk1>
      <a:lt1>
        <a:srgbClr val="FFFFFF"/>
      </a:lt1>
      <a:dk2>
        <a:srgbClr val="14433E"/>
      </a:dk2>
      <a:lt2>
        <a:srgbClr val="F7F5F1"/>
      </a:lt2>
      <a:accent1>
        <a:srgbClr val="14433E"/>
      </a:accent1>
      <a:accent2>
        <a:srgbClr val="9B2C22"/>
      </a:accent2>
      <a:accent3>
        <a:srgbClr val="1F6F4A"/>
      </a:accent3>
      <a:accent4>
        <a:srgbClr val="8A6A16"/>
      </a:accent4>
      <a:accent5>
        <a:srgbClr val="5A5F66"/>
      </a:accent5>
      <a:accent6>
        <a:srgbClr val="7A7F87"/>
      </a:accent6>
      <a:hlink>
        <a:srgbClr val="14433E"/>
      </a:hlink>
      <a:folHlink>
        <a:srgbClr val="5A5F66"/>
      </a:folHlink>
    </a:clrScheme>
    <a:fontScheme name="PeopleGraph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PeopleGraph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>
  <dc:title>Attrition review</dc:title>
  <dc:creator>PeopleGraph</dc:creator>
</cp:coreProperties>
</file>